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1" r:id="rId6"/>
    <p:sldId id="265" r:id="rId7"/>
    <p:sldId id="263" r:id="rId8"/>
    <p:sldId id="267" r:id="rId9"/>
    <p:sldId id="266" r:id="rId10"/>
    <p:sldId id="268" r:id="rId11"/>
    <p:sldId id="269" r:id="rId12"/>
    <p:sldId id="270" r:id="rId13"/>
    <p:sldId id="279" r:id="rId14"/>
    <p:sldId id="280" r:id="rId15"/>
    <p:sldId id="271" r:id="rId16"/>
    <p:sldId id="272" r:id="rId17"/>
    <p:sldId id="281" r:id="rId18"/>
    <p:sldId id="275" r:id="rId19"/>
    <p:sldId id="276" r:id="rId20"/>
    <p:sldId id="277" r:id="rId21"/>
    <p:sldId id="273" r:id="rId22"/>
    <p:sldId id="278" r:id="rId23"/>
  </p:sldIdLst>
  <p:sldSz cx="9144000" cy="6858000" type="screen4x3"/>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99CC00"/>
    <a:srgbClr val="FF3300"/>
    <a:srgbClr val="D7E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p:scale>
          <a:sx n="100" d="100"/>
          <a:sy n="100" d="100"/>
        </p:scale>
        <p:origin x="-29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R"/>
          </a:p>
        </p:txBody>
      </p:sp>
      <p:sp>
        <p:nvSpPr>
          <p:cNvPr id="4" name="3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5" name="4 Marcador de pie de página"/>
          <p:cNvSpPr>
            <a:spLocks noGrp="1"/>
          </p:cNvSpPr>
          <p:nvPr>
            <p:ph type="ftr" sz="quarter" idx="11"/>
          </p:nvPr>
        </p:nvSpPr>
        <p:spPr/>
        <p:txBody>
          <a:bodyPr/>
          <a:lstStyle>
            <a:lvl1pPr>
              <a:defRPr/>
            </a:lvl1pPr>
          </a:lstStyle>
          <a:p>
            <a:endParaRPr lang="es-CR"/>
          </a:p>
        </p:txBody>
      </p:sp>
      <p:sp>
        <p:nvSpPr>
          <p:cNvPr id="6" name="5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5" name="4 Marcador de pie de página"/>
          <p:cNvSpPr>
            <a:spLocks noGrp="1"/>
          </p:cNvSpPr>
          <p:nvPr>
            <p:ph type="ftr" sz="quarter" idx="11"/>
          </p:nvPr>
        </p:nvSpPr>
        <p:spPr/>
        <p:txBody>
          <a:bodyPr/>
          <a:lstStyle>
            <a:lvl1pPr>
              <a:defRPr/>
            </a:lvl1pPr>
          </a:lstStyle>
          <a:p>
            <a:endParaRPr lang="es-CR"/>
          </a:p>
        </p:txBody>
      </p:sp>
      <p:sp>
        <p:nvSpPr>
          <p:cNvPr id="6" name="5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5" name="4 Marcador de pie de página"/>
          <p:cNvSpPr>
            <a:spLocks noGrp="1"/>
          </p:cNvSpPr>
          <p:nvPr>
            <p:ph type="ftr" sz="quarter" idx="11"/>
          </p:nvPr>
        </p:nvSpPr>
        <p:spPr/>
        <p:txBody>
          <a:bodyPr/>
          <a:lstStyle>
            <a:lvl1pPr>
              <a:defRPr/>
            </a:lvl1pPr>
          </a:lstStyle>
          <a:p>
            <a:endParaRPr lang="es-CR"/>
          </a:p>
        </p:txBody>
      </p:sp>
      <p:sp>
        <p:nvSpPr>
          <p:cNvPr id="6" name="5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5" name="4 Marcador de pie de página"/>
          <p:cNvSpPr>
            <a:spLocks noGrp="1"/>
          </p:cNvSpPr>
          <p:nvPr>
            <p:ph type="ftr" sz="quarter" idx="11"/>
          </p:nvPr>
        </p:nvSpPr>
        <p:spPr/>
        <p:txBody>
          <a:bodyPr/>
          <a:lstStyle>
            <a:lvl1pPr>
              <a:defRPr/>
            </a:lvl1pPr>
          </a:lstStyle>
          <a:p>
            <a:endParaRPr lang="es-CR"/>
          </a:p>
        </p:txBody>
      </p:sp>
      <p:sp>
        <p:nvSpPr>
          <p:cNvPr id="6" name="5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5" name="4 Marcador de pie de página"/>
          <p:cNvSpPr>
            <a:spLocks noGrp="1"/>
          </p:cNvSpPr>
          <p:nvPr>
            <p:ph type="ftr" sz="quarter" idx="11"/>
          </p:nvPr>
        </p:nvSpPr>
        <p:spPr/>
        <p:txBody>
          <a:bodyPr/>
          <a:lstStyle>
            <a:lvl1pPr>
              <a:defRPr/>
            </a:lvl1pPr>
          </a:lstStyle>
          <a:p>
            <a:endParaRPr lang="es-CR"/>
          </a:p>
        </p:txBody>
      </p:sp>
      <p:sp>
        <p:nvSpPr>
          <p:cNvPr id="6" name="5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6" name="5 Marcador de pie de página"/>
          <p:cNvSpPr>
            <a:spLocks noGrp="1"/>
          </p:cNvSpPr>
          <p:nvPr>
            <p:ph type="ftr" sz="quarter" idx="11"/>
          </p:nvPr>
        </p:nvSpPr>
        <p:spPr/>
        <p:txBody>
          <a:bodyPr/>
          <a:lstStyle>
            <a:lvl1pPr>
              <a:defRPr/>
            </a:lvl1pPr>
          </a:lstStyle>
          <a:p>
            <a:endParaRPr lang="es-CR"/>
          </a:p>
        </p:txBody>
      </p:sp>
      <p:sp>
        <p:nvSpPr>
          <p:cNvPr id="7" name="6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7" name="6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8" name="7 Marcador de pie de página"/>
          <p:cNvSpPr>
            <a:spLocks noGrp="1"/>
          </p:cNvSpPr>
          <p:nvPr>
            <p:ph type="ftr" sz="quarter" idx="11"/>
          </p:nvPr>
        </p:nvSpPr>
        <p:spPr/>
        <p:txBody>
          <a:bodyPr/>
          <a:lstStyle>
            <a:lvl1pPr>
              <a:defRPr/>
            </a:lvl1pPr>
          </a:lstStyle>
          <a:p>
            <a:endParaRPr lang="es-CR"/>
          </a:p>
        </p:txBody>
      </p:sp>
      <p:sp>
        <p:nvSpPr>
          <p:cNvPr id="9" name="8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R"/>
          </a:p>
        </p:txBody>
      </p:sp>
      <p:sp>
        <p:nvSpPr>
          <p:cNvPr id="3" name="2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4" name="3 Marcador de pie de página"/>
          <p:cNvSpPr>
            <a:spLocks noGrp="1"/>
          </p:cNvSpPr>
          <p:nvPr>
            <p:ph type="ftr" sz="quarter" idx="11"/>
          </p:nvPr>
        </p:nvSpPr>
        <p:spPr/>
        <p:txBody>
          <a:bodyPr/>
          <a:lstStyle>
            <a:lvl1pPr>
              <a:defRPr/>
            </a:lvl1pPr>
          </a:lstStyle>
          <a:p>
            <a:endParaRPr lang="es-CR"/>
          </a:p>
        </p:txBody>
      </p:sp>
      <p:sp>
        <p:nvSpPr>
          <p:cNvPr id="5" name="4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3" name="2 Marcador de pie de página"/>
          <p:cNvSpPr>
            <a:spLocks noGrp="1"/>
          </p:cNvSpPr>
          <p:nvPr>
            <p:ph type="ftr" sz="quarter" idx="11"/>
          </p:nvPr>
        </p:nvSpPr>
        <p:spPr/>
        <p:txBody>
          <a:bodyPr/>
          <a:lstStyle>
            <a:lvl1pPr>
              <a:defRPr/>
            </a:lvl1pPr>
          </a:lstStyle>
          <a:p>
            <a:endParaRPr lang="es-CR"/>
          </a:p>
        </p:txBody>
      </p:sp>
      <p:sp>
        <p:nvSpPr>
          <p:cNvPr id="4" name="3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6" name="5 Marcador de pie de página"/>
          <p:cNvSpPr>
            <a:spLocks noGrp="1"/>
          </p:cNvSpPr>
          <p:nvPr>
            <p:ph type="ftr" sz="quarter" idx="11"/>
          </p:nvPr>
        </p:nvSpPr>
        <p:spPr/>
        <p:txBody>
          <a:bodyPr/>
          <a:lstStyle>
            <a:lvl1pPr>
              <a:defRPr/>
            </a:lvl1pPr>
          </a:lstStyle>
          <a:p>
            <a:endParaRPr lang="es-CR"/>
          </a:p>
        </p:txBody>
      </p:sp>
      <p:sp>
        <p:nvSpPr>
          <p:cNvPr id="7" name="6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C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BF519C47-E77E-4E23-B5B4-2903E65E17B7}" type="datetimeFigureOut">
              <a:rPr lang="es-CR" smtClean="0"/>
              <a:pPr/>
              <a:t>20/08/2012</a:t>
            </a:fld>
            <a:endParaRPr lang="es-CR"/>
          </a:p>
        </p:txBody>
      </p:sp>
      <p:sp>
        <p:nvSpPr>
          <p:cNvPr id="6" name="5 Marcador de pie de página"/>
          <p:cNvSpPr>
            <a:spLocks noGrp="1"/>
          </p:cNvSpPr>
          <p:nvPr>
            <p:ph type="ftr" sz="quarter" idx="11"/>
          </p:nvPr>
        </p:nvSpPr>
        <p:spPr/>
        <p:txBody>
          <a:bodyPr/>
          <a:lstStyle>
            <a:lvl1pPr>
              <a:defRPr/>
            </a:lvl1pPr>
          </a:lstStyle>
          <a:p>
            <a:endParaRPr lang="es-CR"/>
          </a:p>
        </p:txBody>
      </p:sp>
      <p:sp>
        <p:nvSpPr>
          <p:cNvPr id="7" name="6 Marcador de número de diapositiva"/>
          <p:cNvSpPr>
            <a:spLocks noGrp="1"/>
          </p:cNvSpPr>
          <p:nvPr>
            <p:ph type="sldNum" sz="quarter" idx="12"/>
          </p:nvPr>
        </p:nvSpPr>
        <p:spPr/>
        <p:txBody>
          <a:bodyPr/>
          <a:lstStyle>
            <a:lvl1pPr>
              <a:defRPr/>
            </a:lvl1pPr>
          </a:lstStyle>
          <a:p>
            <a:fld id="{D3D6A5DA-FB3C-4FE5-B764-FDED901E22C6}" type="slidenum">
              <a:rPr lang="es-CR" smtClean="0"/>
              <a:pPr/>
              <a:t>‹Nº›</a:t>
            </a:fld>
            <a:endParaRPr lang="es-CR"/>
          </a:p>
        </p:txBody>
      </p:sp>
    </p:spTree>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F519C47-E77E-4E23-B5B4-2903E65E17B7}" type="datetimeFigureOut">
              <a:rPr lang="es-CR" smtClean="0"/>
              <a:pPr/>
              <a:t>20/08/2012</a:t>
            </a:fld>
            <a:endParaRPr lang="es-C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C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3D6A5DA-FB3C-4FE5-B764-FDED901E22C6}" type="slidenum">
              <a:rPr lang="es-CR" smtClean="0"/>
              <a:pPr/>
              <a:t>‹Nº›</a:t>
            </a:fld>
            <a:endParaRPr lang="es-C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p:pull dir="rd"/>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60040" y="-99391"/>
            <a:ext cx="7772400" cy="2304255"/>
          </a:xfrm>
        </p:spPr>
        <p:txBody>
          <a:bodyPr>
            <a:normAutofit/>
          </a:bodyPr>
          <a:lstStyle/>
          <a:p>
            <a:pPr>
              <a:tabLst>
                <a:tab pos="87313" algn="l"/>
              </a:tabLst>
            </a:pPr>
            <a:r>
              <a:rPr lang="es-ES" sz="1200" b="1" dirty="0" smtClean="0"/>
              <a:t>REP</a:t>
            </a:r>
            <a:r>
              <a:rPr lang="es-CR" sz="1200" b="1" dirty="0" smtClean="0"/>
              <a:t>ÚBLICA </a:t>
            </a:r>
            <a:r>
              <a:rPr lang="es-ES" sz="1200" b="1" dirty="0" smtClean="0"/>
              <a:t>DE </a:t>
            </a:r>
            <a:r>
              <a:rPr lang="es-ES" sz="1200" b="1" dirty="0"/>
              <a:t>COSTA RICA</a:t>
            </a:r>
            <a:r>
              <a:rPr lang="es-CR" sz="1200" dirty="0"/>
              <a:t/>
            </a:r>
            <a:br>
              <a:rPr lang="es-CR" sz="1200" dirty="0"/>
            </a:br>
            <a:r>
              <a:rPr lang="es-ES" sz="1200" b="1" dirty="0"/>
              <a:t>MINISTERIO DE EDUCACIÓN PÚBLICA</a:t>
            </a:r>
            <a:r>
              <a:rPr lang="es-CR" sz="1200" dirty="0"/>
              <a:t/>
            </a:r>
            <a:br>
              <a:rPr lang="es-CR" sz="1200" dirty="0"/>
            </a:br>
            <a:r>
              <a:rPr lang="es-ES" sz="1200" b="1" dirty="0"/>
              <a:t>DESPACHO VICEMINISTRA ACADÉMICA</a:t>
            </a:r>
            <a:r>
              <a:rPr lang="es-CR" sz="1200" dirty="0"/>
              <a:t/>
            </a:r>
            <a:br>
              <a:rPr lang="es-CR" sz="1200" dirty="0"/>
            </a:br>
            <a:r>
              <a:rPr lang="es-ES" sz="1200" b="1" dirty="0" smtClean="0"/>
              <a:t>DIRECCIÓN </a:t>
            </a:r>
            <a:r>
              <a:rPr lang="es-ES" sz="1200" b="1" dirty="0"/>
              <a:t>DE DESARROLLO CURRICULAR</a:t>
            </a:r>
            <a:r>
              <a:rPr lang="es-CR" sz="1200" dirty="0"/>
              <a:t/>
            </a:r>
            <a:br>
              <a:rPr lang="es-CR" sz="1200" dirty="0"/>
            </a:br>
            <a:r>
              <a:rPr lang="es-ES" sz="1200" b="1" dirty="0" smtClean="0"/>
              <a:t>DIRECCIÓN </a:t>
            </a:r>
            <a:r>
              <a:rPr lang="es-ES" sz="1200" b="1" dirty="0"/>
              <a:t>DE RECURSOS TECNOLÓGICOS EN EDUCACIÓN</a:t>
            </a:r>
            <a:r>
              <a:rPr lang="es-CR" sz="1200" dirty="0"/>
              <a:t/>
            </a:r>
            <a:br>
              <a:rPr lang="es-CR" sz="1200" dirty="0"/>
            </a:br>
            <a:r>
              <a:rPr lang="es-ES" sz="1200" b="1" dirty="0"/>
              <a:t>INSTITUTO DE DESARROLLO PROFESIONAL ULADISLAO GÁMEZ SOLANO</a:t>
            </a:r>
            <a:r>
              <a:rPr lang="es-CR" dirty="0"/>
              <a:t/>
            </a:r>
            <a:br>
              <a:rPr lang="es-CR" dirty="0"/>
            </a:br>
            <a:endParaRPr lang="es-CR" dirty="0"/>
          </a:p>
        </p:txBody>
      </p:sp>
      <p:sp>
        <p:nvSpPr>
          <p:cNvPr id="3" name="2 Subtítulo"/>
          <p:cNvSpPr>
            <a:spLocks noGrp="1"/>
          </p:cNvSpPr>
          <p:nvPr>
            <p:ph type="subTitle" idx="1"/>
          </p:nvPr>
        </p:nvSpPr>
        <p:spPr>
          <a:xfrm>
            <a:off x="179512" y="1714488"/>
            <a:ext cx="8964488" cy="3924312"/>
          </a:xfrm>
        </p:spPr>
        <p:txBody>
          <a:bodyPr>
            <a:normAutofit/>
          </a:bodyPr>
          <a:lstStyle/>
          <a:p>
            <a:r>
              <a:rPr lang="es-CR" sz="3500" b="1" dirty="0" smtClean="0">
                <a:solidFill>
                  <a:srgbClr val="FF3300"/>
                </a:solidFill>
                <a:effectLst>
                  <a:outerShdw blurRad="38100" dist="38100" dir="2700000" algn="tl">
                    <a:srgbClr val="000000">
                      <a:alpha val="43137"/>
                    </a:srgbClr>
                  </a:outerShdw>
                </a:effectLst>
              </a:rPr>
              <a:t>LÓGICA: </a:t>
            </a:r>
          </a:p>
          <a:p>
            <a:r>
              <a:rPr lang="es-CR" sz="3500" b="1" dirty="0" smtClean="0">
                <a:solidFill>
                  <a:srgbClr val="FF3300"/>
                </a:solidFill>
                <a:effectLst>
                  <a:outerShdw blurRad="38100" dist="38100" dir="2700000" algn="tl">
                    <a:srgbClr val="000000">
                      <a:alpha val="43137"/>
                    </a:srgbClr>
                  </a:outerShdw>
                </a:effectLst>
              </a:rPr>
              <a:t>Breve reseña histórica</a:t>
            </a:r>
          </a:p>
          <a:p>
            <a:endParaRPr lang="es-CR" sz="3500" b="1" dirty="0" smtClean="0"/>
          </a:p>
          <a:p>
            <a:r>
              <a:rPr lang="es-CR" sz="3500" b="1" dirty="0" smtClean="0"/>
              <a:t>Realizado por:</a:t>
            </a:r>
          </a:p>
          <a:p>
            <a:r>
              <a:rPr lang="es-CR" sz="3500" b="1" dirty="0" smtClean="0"/>
              <a:t>Norma Abdallah Ortega</a:t>
            </a:r>
          </a:p>
          <a:p>
            <a:r>
              <a:rPr lang="es-CR" sz="3500" b="1" dirty="0" smtClean="0"/>
              <a:t>Luis Fernando Duarte Martínez</a:t>
            </a: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51520" y="1556792"/>
            <a:ext cx="2808312" cy="4154984"/>
          </a:xfrm>
          <a:prstGeom prst="rect">
            <a:avLst/>
          </a:prstGeom>
          <a:solidFill>
            <a:srgbClr val="99CC00"/>
          </a:solidFill>
          <a:ln w="57150">
            <a:solidFill>
              <a:srgbClr val="FF3300"/>
            </a:solidFill>
          </a:ln>
        </p:spPr>
        <p:txBody>
          <a:bodyPr wrap="square" rtlCol="0">
            <a:spAutoFit/>
          </a:bodyPr>
          <a:lstStyle/>
          <a:p>
            <a:r>
              <a:rPr lang="es-ES" sz="2200" dirty="0" smtClean="0"/>
              <a:t> 1. Reconocer las partes de un argumento: premisas y conclusiones.</a:t>
            </a:r>
            <a:endParaRPr lang="es-CR" sz="2200" dirty="0" smtClean="0"/>
          </a:p>
          <a:p>
            <a:r>
              <a:rPr lang="es-ES" sz="2200" dirty="0" smtClean="0"/>
              <a:t>2. Identificar la estructura lógica de un argumento.</a:t>
            </a:r>
            <a:endParaRPr lang="es-CR" sz="2200" dirty="0" smtClean="0"/>
          </a:p>
          <a:p>
            <a:r>
              <a:rPr lang="es-ES" sz="2200" dirty="0" smtClean="0"/>
              <a:t>3. Aplicar habilidades para construir argumentos válidos.</a:t>
            </a:r>
            <a:r>
              <a:rPr lang="es-CR" sz="2200" dirty="0" smtClean="0">
                <a:solidFill>
                  <a:schemeClr val="accent4">
                    <a:lumMod val="50000"/>
                  </a:schemeClr>
                </a:solidFill>
                <a:latin typeface="Century Gothic" pitchFamily="34" charset="0"/>
              </a:rPr>
              <a:t> </a:t>
            </a:r>
            <a:endParaRPr lang="es-CR" sz="2200" dirty="0"/>
          </a:p>
        </p:txBody>
      </p:sp>
      <p:sp>
        <p:nvSpPr>
          <p:cNvPr id="3" name="2 CuadroTexto"/>
          <p:cNvSpPr txBox="1"/>
          <p:nvPr/>
        </p:nvSpPr>
        <p:spPr>
          <a:xfrm>
            <a:off x="3347864" y="1556792"/>
            <a:ext cx="2016224" cy="2800767"/>
          </a:xfrm>
          <a:prstGeom prst="rect">
            <a:avLst/>
          </a:prstGeom>
          <a:solidFill>
            <a:srgbClr val="99CC00"/>
          </a:solidFill>
          <a:ln w="57150">
            <a:solidFill>
              <a:srgbClr val="FF3300"/>
            </a:solidFill>
          </a:ln>
        </p:spPr>
        <p:txBody>
          <a:bodyPr wrap="square" rtlCol="0">
            <a:spAutoFit/>
          </a:bodyPr>
          <a:lstStyle/>
          <a:p>
            <a:r>
              <a:rPr lang="es-ES" sz="2200" dirty="0" smtClean="0"/>
              <a:t>-Las partes de un argumento: premisas y conclusiones.</a:t>
            </a:r>
            <a:endParaRPr lang="es-CR" sz="2200" dirty="0" smtClean="0"/>
          </a:p>
          <a:p>
            <a:r>
              <a:rPr lang="es-ES" sz="2200" dirty="0" smtClean="0"/>
              <a:t>-Estructura lógica (válida o inválida) de un argumento.</a:t>
            </a:r>
            <a:endParaRPr lang="es-CR" sz="2200" dirty="0"/>
          </a:p>
        </p:txBody>
      </p:sp>
      <p:sp>
        <p:nvSpPr>
          <p:cNvPr id="4" name="3 CuadroTexto"/>
          <p:cNvSpPr txBox="1"/>
          <p:nvPr/>
        </p:nvSpPr>
        <p:spPr>
          <a:xfrm>
            <a:off x="5652120" y="1556792"/>
            <a:ext cx="3168352" cy="3816429"/>
          </a:xfrm>
          <a:prstGeom prst="rect">
            <a:avLst/>
          </a:prstGeom>
          <a:solidFill>
            <a:srgbClr val="99CC00"/>
          </a:solidFill>
          <a:ln w="57150">
            <a:solidFill>
              <a:srgbClr val="FF3300"/>
            </a:solidFill>
          </a:ln>
        </p:spPr>
        <p:txBody>
          <a:bodyPr wrap="square" rtlCol="0">
            <a:spAutoFit/>
          </a:bodyPr>
          <a:lstStyle/>
          <a:p>
            <a:r>
              <a:rPr lang="es-ES" sz="2200" dirty="0" smtClean="0"/>
              <a:t>Detección de las partes (premisas y conclusiones) de un argumento.</a:t>
            </a:r>
            <a:endParaRPr lang="es-CR" sz="2200" dirty="0" smtClean="0"/>
          </a:p>
          <a:p>
            <a:r>
              <a:rPr lang="es-ES" sz="2200" dirty="0" smtClean="0"/>
              <a:t>-Identificación de la estructura lógica de un argumento mediante símbolos formales e informales.</a:t>
            </a:r>
            <a:endParaRPr lang="es-CR" sz="2200" dirty="0" smtClean="0"/>
          </a:p>
          <a:p>
            <a:r>
              <a:rPr lang="es-ES" sz="2200" dirty="0" smtClean="0"/>
              <a:t>-Construcción de argumentos válidos.</a:t>
            </a:r>
            <a:endParaRPr lang="es-CR" sz="2200" dirty="0"/>
          </a:p>
        </p:txBody>
      </p:sp>
      <p:sp>
        <p:nvSpPr>
          <p:cNvPr id="6" name="5 Rectángulo"/>
          <p:cNvSpPr/>
          <p:nvPr/>
        </p:nvSpPr>
        <p:spPr>
          <a:xfrm>
            <a:off x="899592" y="1053897"/>
            <a:ext cx="2088232"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Objetivo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7" name="6 Rectángulo"/>
          <p:cNvSpPr/>
          <p:nvPr/>
        </p:nvSpPr>
        <p:spPr>
          <a:xfrm>
            <a:off x="3545369" y="1053897"/>
            <a:ext cx="2466791"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Contenido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8" name="7 Rectángulo"/>
          <p:cNvSpPr/>
          <p:nvPr/>
        </p:nvSpPr>
        <p:spPr>
          <a:xfrm>
            <a:off x="5569520" y="1052736"/>
            <a:ext cx="3538984" cy="415498"/>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r>
              <a:rPr lang="es-ES" sz="21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Aprendizajes por evaluar</a:t>
            </a:r>
            <a:endParaRPr lang="es-ES" sz="21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pic>
        <p:nvPicPr>
          <p:cNvPr id="9" name="Picture 2" descr="D:\Respaldo\Administrador\Mis documentos-respaldo\Eve\Asesoría\MATERIAL DE LA ASESORÍA\CD. MATERIAL DE APOYO\MAFALDA\Mafalda y Miguelito.jpg"/>
          <p:cNvPicPr>
            <a:picLocks noChangeAspect="1" noChangeArrowheads="1"/>
          </p:cNvPicPr>
          <p:nvPr/>
        </p:nvPicPr>
        <p:blipFill>
          <a:blip r:embed="rId2" cstate="print"/>
          <a:srcRect/>
          <a:stretch>
            <a:fillRect/>
          </a:stretch>
        </p:blipFill>
        <p:spPr bwMode="auto">
          <a:xfrm>
            <a:off x="3491880" y="4581128"/>
            <a:ext cx="1835696" cy="1179512"/>
          </a:xfrm>
          <a:prstGeom prst="rect">
            <a:avLst/>
          </a:prstGeom>
          <a:noFill/>
          <a:ln w="57150">
            <a:solidFill>
              <a:srgbClr val="669900"/>
            </a:solidFill>
          </a:ln>
        </p:spPr>
      </p:pic>
      <p:sp>
        <p:nvSpPr>
          <p:cNvPr id="10" name="9 Rectángulo"/>
          <p:cNvSpPr/>
          <p:nvPr/>
        </p:nvSpPr>
        <p:spPr>
          <a:xfrm>
            <a:off x="179512" y="260648"/>
            <a:ext cx="7416824" cy="58477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contourClr>
                <a:schemeClr val="accent4">
                  <a:alpha val="95000"/>
                </a:schemeClr>
              </a:contourClr>
            </a:sp3d>
          </a:bodyPr>
          <a:lstStyle/>
          <a:p>
            <a:r>
              <a:rPr lang="es-ES" sz="3200" b="1" cap="none" spc="0" dirty="0" smtClean="0">
                <a:ln>
                  <a:solidFill>
                    <a:srgbClr val="669900"/>
                  </a:solidFill>
                  <a:prstDash val="solid"/>
                </a:ln>
                <a:solidFill>
                  <a:srgbClr val="FF3300"/>
                </a:solidFill>
                <a:effectLst>
                  <a:innerShdw blurRad="63500" dist="50800" dir="13500000">
                    <a:prstClr val="black">
                      <a:alpha val="50000"/>
                    </a:prstClr>
                  </a:innerShdw>
                </a:effectLst>
              </a:rPr>
              <a:t>Décimo Año: (72)</a:t>
            </a:r>
            <a:endParaRPr lang="es-ES" sz="3200" b="1" cap="none" spc="0" dirty="0">
              <a:ln>
                <a:solidFill>
                  <a:srgbClr val="669900"/>
                </a:solidFill>
                <a:prstDash val="solid"/>
              </a:ln>
              <a:solidFill>
                <a:srgbClr val="FF3300"/>
              </a:solidFill>
              <a:effectLst>
                <a:innerShdw blurRad="63500" dist="50800" dir="13500000">
                  <a:prstClr val="black">
                    <a:alpha val="50000"/>
                  </a:prstClr>
                </a:innerShdw>
              </a:effectLst>
            </a:endParaRPr>
          </a:p>
        </p:txBody>
      </p:sp>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339607"/>
            <a:ext cx="2664296" cy="3693319"/>
          </a:xfrm>
          <a:prstGeom prst="rect">
            <a:avLst/>
          </a:prstGeom>
          <a:solidFill>
            <a:srgbClr val="99CC00"/>
          </a:solidFill>
          <a:ln w="57150">
            <a:solidFill>
              <a:srgbClr val="FF3300"/>
            </a:solidFill>
          </a:ln>
        </p:spPr>
        <p:txBody>
          <a:bodyPr wrap="square" rtlCol="0">
            <a:spAutoFit/>
          </a:bodyPr>
          <a:lstStyle/>
          <a:p>
            <a:r>
              <a:rPr lang="es-ES" dirty="0" smtClean="0"/>
              <a:t>1. Aplicar un cálculo lógico formal elemental para el análisis de argumentos sencillos</a:t>
            </a:r>
            <a:r>
              <a:rPr lang="es-ES" b="1" dirty="0" smtClean="0"/>
              <a:t>  </a:t>
            </a:r>
            <a:endParaRPr lang="es-CR" dirty="0" smtClean="0"/>
          </a:p>
          <a:p>
            <a:r>
              <a:rPr lang="es-ES" dirty="0" smtClean="0"/>
              <a:t>2. Desarrollar destrezas argumentativas y elocutivas en la expresión de mensajes orales. </a:t>
            </a:r>
          </a:p>
          <a:p>
            <a:r>
              <a:rPr lang="es-ES" dirty="0" smtClean="0"/>
              <a:t>3. Utilizar en los escritos estrategias argumentativas.</a:t>
            </a:r>
            <a:endParaRPr lang="es-CR" dirty="0" smtClean="0"/>
          </a:p>
          <a:p>
            <a:endParaRPr lang="es-CR" dirty="0"/>
          </a:p>
        </p:txBody>
      </p:sp>
      <p:sp>
        <p:nvSpPr>
          <p:cNvPr id="3" name="2 CuadroTexto"/>
          <p:cNvSpPr txBox="1"/>
          <p:nvPr/>
        </p:nvSpPr>
        <p:spPr>
          <a:xfrm>
            <a:off x="3059832" y="1339607"/>
            <a:ext cx="3096344" cy="5016758"/>
          </a:xfrm>
          <a:prstGeom prst="rect">
            <a:avLst/>
          </a:prstGeom>
          <a:solidFill>
            <a:srgbClr val="99CC00"/>
          </a:solidFill>
          <a:ln w="57150">
            <a:solidFill>
              <a:srgbClr val="FF3300"/>
            </a:solidFill>
          </a:ln>
        </p:spPr>
        <p:txBody>
          <a:bodyPr wrap="square" rtlCol="0">
            <a:spAutoFit/>
          </a:bodyPr>
          <a:lstStyle/>
          <a:p>
            <a:r>
              <a:rPr lang="es-ES" sz="1600" dirty="0" smtClean="0"/>
              <a:t>-Cálculo proposicional elemental.</a:t>
            </a:r>
            <a:endParaRPr lang="es-CR" sz="1600" dirty="0" smtClean="0"/>
          </a:p>
          <a:p>
            <a:r>
              <a:rPr lang="es-ES" sz="1600" dirty="0" smtClean="0"/>
              <a:t>-Representación de argumentos sencillos.</a:t>
            </a:r>
            <a:endParaRPr lang="es-CR" sz="1600" dirty="0" smtClean="0"/>
          </a:p>
          <a:p>
            <a:r>
              <a:rPr lang="es-ES" sz="1600" dirty="0" smtClean="0"/>
              <a:t>- Tablas de verdad de los conectores lógicos: </a:t>
            </a:r>
            <a:r>
              <a:rPr lang="es-ES" sz="1600" i="1" dirty="0" smtClean="0"/>
              <a:t>y, o, si… entonces, sí y solo sí</a:t>
            </a:r>
            <a:r>
              <a:rPr lang="es-ES" sz="1600" b="1" dirty="0" smtClean="0"/>
              <a:t>.</a:t>
            </a:r>
            <a:endParaRPr lang="es-CR" sz="1600" dirty="0" smtClean="0"/>
          </a:p>
          <a:p>
            <a:r>
              <a:rPr lang="es-ES" sz="1600" b="1" dirty="0" smtClean="0"/>
              <a:t>-</a:t>
            </a:r>
            <a:r>
              <a:rPr lang="es-ES" sz="1600" dirty="0" smtClean="0"/>
              <a:t>Validez o invalidez de un argumento.</a:t>
            </a:r>
            <a:r>
              <a:rPr lang="es-ES" sz="1600" b="1" dirty="0" smtClean="0"/>
              <a:t>  </a:t>
            </a:r>
            <a:endParaRPr lang="es-CR" sz="1600" dirty="0" smtClean="0"/>
          </a:p>
          <a:p>
            <a:r>
              <a:rPr lang="es-ES" sz="1600" dirty="0" smtClean="0"/>
              <a:t>-La argumentación: desarrollo de las ideas, secuencias, riqueza. </a:t>
            </a:r>
          </a:p>
          <a:p>
            <a:r>
              <a:rPr lang="es-ES" sz="1600" dirty="0" smtClean="0"/>
              <a:t>-La argumentación: fundamentación de las propias ideas y previsión de posibles objeciones y de las respuestas de aceptación o rechazo.</a:t>
            </a:r>
          </a:p>
          <a:p>
            <a:r>
              <a:rPr lang="es-ES" sz="1600" dirty="0" smtClean="0"/>
              <a:t> -Construcción de textos en los que se manifieste la actitud dialéctica y el juicio crítico.</a:t>
            </a:r>
            <a:endParaRPr lang="es-CR" sz="1600" dirty="0"/>
          </a:p>
        </p:txBody>
      </p:sp>
      <p:sp>
        <p:nvSpPr>
          <p:cNvPr id="4" name="3 CuadroTexto"/>
          <p:cNvSpPr txBox="1"/>
          <p:nvPr/>
        </p:nvSpPr>
        <p:spPr>
          <a:xfrm>
            <a:off x="6372200" y="1339607"/>
            <a:ext cx="2520280" cy="4247317"/>
          </a:xfrm>
          <a:prstGeom prst="rect">
            <a:avLst/>
          </a:prstGeom>
          <a:solidFill>
            <a:srgbClr val="99CC00"/>
          </a:solidFill>
          <a:ln w="57150">
            <a:solidFill>
              <a:srgbClr val="FF3300"/>
            </a:solidFill>
          </a:ln>
        </p:spPr>
        <p:txBody>
          <a:bodyPr wrap="square" rtlCol="0">
            <a:spAutoFit/>
          </a:bodyPr>
          <a:lstStyle/>
          <a:p>
            <a:r>
              <a:rPr lang="es-ES" b="1" dirty="0" smtClean="0"/>
              <a:t>-</a:t>
            </a:r>
            <a:r>
              <a:rPr lang="es-ES" dirty="0" smtClean="0"/>
              <a:t>Representación y prueba de argumentos sencillos mediante el uso de un cálculo formal elemental.</a:t>
            </a:r>
          </a:p>
          <a:p>
            <a:r>
              <a:rPr lang="es-ES" b="1" dirty="0" smtClean="0"/>
              <a:t> -</a:t>
            </a:r>
            <a:r>
              <a:rPr lang="es-ES" dirty="0" smtClean="0"/>
              <a:t>Empleo de estrategias argumentativas y elocutivas en la expresión de mensajes orales.</a:t>
            </a:r>
          </a:p>
          <a:p>
            <a:r>
              <a:rPr lang="es-ES" dirty="0" smtClean="0"/>
              <a:t>- Utilización de estrategias argumentativas en sus escritos.</a:t>
            </a:r>
            <a:endParaRPr lang="es-CR" dirty="0"/>
          </a:p>
        </p:txBody>
      </p:sp>
      <p:sp>
        <p:nvSpPr>
          <p:cNvPr id="6" name="5 Rectángulo"/>
          <p:cNvSpPr/>
          <p:nvPr/>
        </p:nvSpPr>
        <p:spPr>
          <a:xfrm>
            <a:off x="395536" y="908720"/>
            <a:ext cx="2088232"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Objetivo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7" name="6 Rectángulo"/>
          <p:cNvSpPr/>
          <p:nvPr/>
        </p:nvSpPr>
        <p:spPr>
          <a:xfrm>
            <a:off x="3347864" y="908720"/>
            <a:ext cx="2466791"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Contenido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8" name="7 Rectángulo"/>
          <p:cNvSpPr/>
          <p:nvPr/>
        </p:nvSpPr>
        <p:spPr>
          <a:xfrm>
            <a:off x="5857552" y="924109"/>
            <a:ext cx="3466976" cy="415498"/>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0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Aprendizajes por evaluar</a:t>
            </a:r>
            <a:endParaRPr lang="es-ES" sz="20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pic>
        <p:nvPicPr>
          <p:cNvPr id="9" name="Picture 2" descr="D:\Respaldo\Administrador\Mis documentos-respaldo\Eve\Asesoría\MATERIAL DE LA ASESORÍA\CD. MATERIAL DE APOYO\MAFALDA\los7juntos.jpg"/>
          <p:cNvPicPr>
            <a:picLocks noChangeAspect="1" noChangeArrowheads="1"/>
          </p:cNvPicPr>
          <p:nvPr/>
        </p:nvPicPr>
        <p:blipFill>
          <a:blip r:embed="rId2" cstate="print"/>
          <a:srcRect/>
          <a:stretch>
            <a:fillRect/>
          </a:stretch>
        </p:blipFill>
        <p:spPr bwMode="auto">
          <a:xfrm>
            <a:off x="179512" y="5472608"/>
            <a:ext cx="2736304" cy="836712"/>
          </a:xfrm>
          <a:prstGeom prst="rect">
            <a:avLst/>
          </a:prstGeom>
          <a:noFill/>
          <a:ln w="57150">
            <a:solidFill>
              <a:srgbClr val="669900"/>
            </a:solidFill>
          </a:ln>
        </p:spPr>
      </p:pic>
      <p:sp>
        <p:nvSpPr>
          <p:cNvPr id="10" name="9 Rectángulo"/>
          <p:cNvSpPr/>
          <p:nvPr/>
        </p:nvSpPr>
        <p:spPr>
          <a:xfrm>
            <a:off x="251520" y="260648"/>
            <a:ext cx="7416824" cy="58477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contourClr>
                <a:schemeClr val="accent4">
                  <a:alpha val="95000"/>
                </a:schemeClr>
              </a:contourClr>
            </a:sp3d>
          </a:bodyPr>
          <a:lstStyle/>
          <a:p>
            <a:r>
              <a:rPr lang="es-ES" sz="3200" b="1" cap="none" spc="0" dirty="0" smtClean="0">
                <a:ln>
                  <a:solidFill>
                    <a:srgbClr val="669900"/>
                  </a:solidFill>
                  <a:prstDash val="solid"/>
                </a:ln>
                <a:solidFill>
                  <a:srgbClr val="FF3300"/>
                </a:solidFill>
                <a:effectLst>
                  <a:innerShdw blurRad="63500" dist="50800" dir="13500000">
                    <a:prstClr val="black">
                      <a:alpha val="50000"/>
                    </a:prstClr>
                  </a:innerShdw>
                </a:effectLst>
              </a:rPr>
              <a:t>Undécimo Año: (2009:72)</a:t>
            </a:r>
            <a:endParaRPr lang="es-ES" sz="3200" b="1" cap="none" spc="0" dirty="0">
              <a:ln>
                <a:solidFill>
                  <a:srgbClr val="669900"/>
                </a:solidFill>
                <a:prstDash val="solid"/>
              </a:ln>
              <a:solidFill>
                <a:srgbClr val="FF3300"/>
              </a:solidFill>
              <a:effectLst>
                <a:innerShdw blurRad="63500" dist="50800" dir="13500000">
                  <a:prstClr val="black">
                    <a:alpha val="50000"/>
                  </a:prstClr>
                </a:innerShdw>
              </a:effectLst>
            </a:endParaRPr>
          </a:p>
        </p:txBody>
      </p:sp>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1473" y="1916832"/>
            <a:ext cx="8001056" cy="2585323"/>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5400" b="1" cap="none" spc="0" dirty="0" smtClean="0">
                <a:ln w="31550" cmpd="sng">
                  <a:solidFill>
                    <a:srgbClr val="669900"/>
                  </a:solidFill>
                  <a:prstDash val="solid"/>
                </a:ln>
                <a:solidFill>
                  <a:srgbClr val="FF3300"/>
                </a:solidFill>
                <a:effectLst>
                  <a:outerShdw blurRad="50800" dist="40000" dir="5400000" algn="tl" rotWithShape="0">
                    <a:srgbClr val="000000">
                      <a:shade val="5000"/>
                      <a:satMod val="120000"/>
                      <a:alpha val="33000"/>
                    </a:srgbClr>
                  </a:outerShdw>
                </a:effectLst>
              </a:rPr>
              <a:t>¿Qué se ha hecho en</a:t>
            </a:r>
          </a:p>
          <a:p>
            <a:pPr algn="ctr"/>
            <a:r>
              <a:rPr lang="es-ES" sz="5400" b="1" cap="none" spc="0" dirty="0" smtClean="0">
                <a:ln w="31550" cmpd="sng">
                  <a:solidFill>
                    <a:srgbClr val="669900"/>
                  </a:solidFill>
                  <a:prstDash val="solid"/>
                </a:ln>
                <a:solidFill>
                  <a:srgbClr val="FF3300"/>
                </a:solidFill>
                <a:effectLst>
                  <a:outerShdw blurRad="50800" dist="40000" dir="5400000" algn="tl" rotWithShape="0">
                    <a:srgbClr val="000000">
                      <a:shade val="5000"/>
                      <a:satMod val="120000"/>
                      <a:alpha val="33000"/>
                    </a:srgbClr>
                  </a:outerShdw>
                </a:effectLst>
              </a:rPr>
              <a:t> Lógica  </a:t>
            </a:r>
          </a:p>
          <a:p>
            <a:pPr algn="ctr"/>
            <a:r>
              <a:rPr lang="es-ES" sz="5400" b="1" cap="none" spc="0" dirty="0" smtClean="0">
                <a:ln w="31550" cmpd="sng">
                  <a:solidFill>
                    <a:srgbClr val="669900"/>
                  </a:solidFill>
                  <a:prstDash val="solid"/>
                </a:ln>
                <a:solidFill>
                  <a:srgbClr val="FF3300"/>
                </a:solidFill>
                <a:effectLst>
                  <a:outerShdw blurRad="50800" dist="40000" dir="5400000" algn="tl" rotWithShape="0">
                    <a:srgbClr val="000000">
                      <a:shade val="5000"/>
                      <a:satMod val="120000"/>
                      <a:alpha val="33000"/>
                    </a:srgbClr>
                  </a:outerShdw>
                </a:effectLst>
              </a:rPr>
              <a:t>y cómo se ha hecho?</a:t>
            </a:r>
            <a:endParaRPr lang="es-ES" sz="5400" b="1" cap="none" spc="0" dirty="0">
              <a:ln w="31550" cmpd="sng">
                <a:solidFill>
                  <a:srgbClr val="669900"/>
                </a:solidFill>
                <a:prstDash val="solid"/>
              </a:ln>
              <a:solidFill>
                <a:srgbClr val="FF3300"/>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57224" y="500042"/>
            <a:ext cx="7715304" cy="4955203"/>
          </a:xfrm>
          <a:prstGeom prst="rect">
            <a:avLst/>
          </a:prstGeom>
        </p:spPr>
        <p:txBody>
          <a:bodyPr wrap="square">
            <a:spAutoFit/>
          </a:bodyPr>
          <a:lstStyle/>
          <a:p>
            <a:pPr algn="just"/>
            <a:r>
              <a:rPr lang="es-ES" sz="3600" b="1" dirty="0" smtClean="0">
                <a:solidFill>
                  <a:srgbClr val="669900"/>
                </a:solidFill>
                <a:effectLst>
                  <a:outerShdw blurRad="38100" dist="38100" dir="2700000" algn="tl">
                    <a:srgbClr val="000000">
                      <a:alpha val="43137"/>
                    </a:srgbClr>
                  </a:outerShdw>
                </a:effectLst>
              </a:rPr>
              <a:t>¿Cómo nació? </a:t>
            </a:r>
          </a:p>
          <a:p>
            <a:pPr algn="just"/>
            <a:r>
              <a:rPr lang="es-ES" sz="2800" dirty="0" smtClean="0"/>
              <a:t>La implementación de los procesos de lógica en la asignatura Español nace con los </a:t>
            </a:r>
            <a:r>
              <a:rPr lang="es-ES_tradnl" sz="2800" b="1" dirty="0" smtClean="0"/>
              <a:t>Acuerdos</a:t>
            </a:r>
            <a:r>
              <a:rPr lang="es-ES_tradnl" sz="2800" dirty="0" smtClean="0"/>
              <a:t> del Consejo Superior de Educación:</a:t>
            </a:r>
            <a:r>
              <a:rPr lang="es-ES" sz="2800" dirty="0" smtClean="0"/>
              <a:t>  </a:t>
            </a:r>
            <a:r>
              <a:rPr lang="es-ES" sz="2800" b="1" dirty="0" smtClean="0"/>
              <a:t>05-24-09 y  05-34-09 y </a:t>
            </a:r>
            <a:r>
              <a:rPr lang="es-ES_tradnl" sz="2800" dirty="0" smtClean="0"/>
              <a:t> responde al </a:t>
            </a:r>
            <a:r>
              <a:rPr lang="es-ES_tradnl" sz="2800" b="1" dirty="0" smtClean="0"/>
              <a:t>Apartado 1 </a:t>
            </a:r>
            <a:r>
              <a:rPr lang="es-ES_tradnl" sz="2800" dirty="0" smtClean="0"/>
              <a:t>de las  </a:t>
            </a:r>
            <a:r>
              <a:rPr lang="es-ES_tradnl" sz="2800" b="1" dirty="0" smtClean="0"/>
              <a:t>Diez Líneas Estratégicas: “</a:t>
            </a:r>
            <a:r>
              <a:rPr lang="es-ES_tradnl" sz="2800" i="1" dirty="0" smtClean="0"/>
              <a:t>Lograr que nuestros estudiantes aprendan lo que es relevante y lo aprendan bien</a:t>
            </a:r>
            <a:r>
              <a:rPr lang="es-ES_tradnl" sz="2800" i="1" dirty="0" smtClean="0"/>
              <a:t>”.</a:t>
            </a:r>
          </a:p>
          <a:p>
            <a:pPr algn="just"/>
            <a:r>
              <a:rPr lang="es-ES_tradnl" sz="2800" i="1" dirty="0" smtClean="0"/>
              <a:t> </a:t>
            </a:r>
            <a:r>
              <a:rPr lang="es-ES_tradnl" sz="2800" dirty="0" smtClean="0"/>
              <a:t>El MEP encarga al Dr. en Filosofía, Luis Camacho, para que diseñe el programa y el libro de texto.</a:t>
            </a:r>
            <a:endParaRPr lang="es-ES_tradnl" sz="2800" dirty="0" smtClean="0"/>
          </a:p>
        </p:txBody>
      </p:sp>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42976" y="428604"/>
            <a:ext cx="7429552" cy="4893647"/>
          </a:xfrm>
          <a:prstGeom prst="rect">
            <a:avLst/>
          </a:prstGeom>
        </p:spPr>
        <p:txBody>
          <a:bodyPr wrap="square">
            <a:spAutoFit/>
          </a:bodyPr>
          <a:lstStyle/>
          <a:p>
            <a:pPr algn="just"/>
            <a:endParaRPr lang="es-ES_tradnl" sz="3600" b="1" dirty="0" smtClean="0"/>
          </a:p>
          <a:p>
            <a:pPr algn="just"/>
            <a:r>
              <a:rPr lang="es-ES_tradnl" sz="3600" b="1" dirty="0" smtClean="0">
                <a:solidFill>
                  <a:srgbClr val="FF3300"/>
                </a:solidFill>
                <a:effectLst>
                  <a:outerShdw blurRad="38100" dist="38100" dir="2700000" algn="tl">
                    <a:srgbClr val="000000">
                      <a:alpha val="43137"/>
                    </a:srgbClr>
                  </a:outerShdw>
                </a:effectLst>
              </a:rPr>
              <a:t>¿ Cuál es la población meta?</a:t>
            </a:r>
          </a:p>
          <a:p>
            <a:pPr algn="just"/>
            <a:r>
              <a:rPr lang="es-ES_tradnl" sz="4000" dirty="0" smtClean="0"/>
              <a:t>Va dirigido a todos los Asesores Pedagógicos de </a:t>
            </a:r>
            <a:r>
              <a:rPr lang="es-ES_tradnl" sz="4000" dirty="0" smtClean="0"/>
              <a:t>Español→  </a:t>
            </a:r>
            <a:r>
              <a:rPr lang="es-ES_tradnl" sz="4000" dirty="0" smtClean="0"/>
              <a:t>profesores de </a:t>
            </a:r>
            <a:r>
              <a:rPr lang="es-ES_tradnl" sz="4000" dirty="0" smtClean="0"/>
              <a:t>Español</a:t>
            </a:r>
            <a:r>
              <a:rPr lang="es-ES_tradnl" sz="4000" dirty="0" smtClean="0"/>
              <a:t> →</a:t>
            </a:r>
            <a:r>
              <a:rPr lang="es-ES_tradnl" sz="4000" dirty="0" smtClean="0"/>
              <a:t> y estudiantes  </a:t>
            </a:r>
            <a:r>
              <a:rPr lang="es-ES_tradnl" sz="4000" dirty="0" smtClean="0"/>
              <a:t>de la Educación General Básica y Educación Diversificada.</a:t>
            </a:r>
            <a:endParaRPr lang="es-ES_tradnl" sz="4000" dirty="0" smtClean="0"/>
          </a:p>
        </p:txBody>
      </p:sp>
      <p:cxnSp>
        <p:nvCxnSpPr>
          <p:cNvPr id="4" name="3 Conector recto de flecha"/>
          <p:cNvCxnSpPr/>
          <p:nvPr/>
        </p:nvCxnSpPr>
        <p:spPr>
          <a:xfrm rot="16200000" flipV="1">
            <a:off x="8215338" y="2428868"/>
            <a:ext cx="71438"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33464"/>
            <a:ext cx="6984776" cy="5324535"/>
          </a:xfrm>
          <a:prstGeom prst="rect">
            <a:avLst/>
          </a:prstGeom>
          <a:noFill/>
        </p:spPr>
        <p:txBody>
          <a:bodyPr wrap="square" rtlCol="0">
            <a:spAutoFit/>
          </a:bodyPr>
          <a:lstStyle/>
          <a:p>
            <a:pPr algn="just"/>
            <a:endParaRPr lang="es-ES_tradnl" sz="2000" b="1" dirty="0" smtClean="0">
              <a:latin typeface="+mj-lt"/>
            </a:endParaRPr>
          </a:p>
          <a:p>
            <a:pPr lvl="0" algn="ctr"/>
            <a:r>
              <a:rPr lang="es-ES" sz="3200" b="1" dirty="0" smtClean="0">
                <a:solidFill>
                  <a:srgbClr val="669900"/>
                </a:solidFill>
                <a:effectLst>
                  <a:outerShdw blurRad="38100" dist="38100" dir="2700000" algn="tl">
                    <a:srgbClr val="000000">
                      <a:alpha val="43137"/>
                    </a:srgbClr>
                  </a:outerShdw>
                </a:effectLst>
                <a:latin typeface="+mj-lt"/>
              </a:rPr>
              <a:t>¿</a:t>
            </a:r>
            <a:r>
              <a:rPr lang="es-ES" sz="3200" b="1" dirty="0" smtClean="0">
                <a:solidFill>
                  <a:srgbClr val="669900"/>
                </a:solidFill>
                <a:effectLst>
                  <a:outerShdw blurRad="38100" dist="38100" dir="2700000" algn="tl">
                    <a:srgbClr val="000000">
                      <a:alpha val="43137"/>
                    </a:srgbClr>
                  </a:outerShdw>
                </a:effectLst>
                <a:latin typeface="+mj-lt"/>
              </a:rPr>
              <a:t>Qué se pretende</a:t>
            </a:r>
            <a:r>
              <a:rPr lang="es-ES" sz="3200" b="1" dirty="0" smtClean="0">
                <a:solidFill>
                  <a:srgbClr val="669900"/>
                </a:solidFill>
                <a:effectLst>
                  <a:outerShdw blurRad="38100" dist="38100" dir="2700000" algn="tl">
                    <a:srgbClr val="000000">
                      <a:alpha val="43137"/>
                    </a:srgbClr>
                  </a:outerShdw>
                </a:effectLst>
                <a:latin typeface="+mj-lt"/>
              </a:rPr>
              <a:t>?</a:t>
            </a:r>
            <a:endParaRPr lang="es-CR" sz="3200" dirty="0" smtClean="0">
              <a:latin typeface="+mj-lt"/>
            </a:endParaRPr>
          </a:p>
          <a:p>
            <a:pPr algn="just">
              <a:buFont typeface="Wingdings" pitchFamily="2" charset="2"/>
              <a:buChar char="v"/>
            </a:pPr>
            <a:r>
              <a:rPr lang="es-ES_tradnl" sz="3200" dirty="0" smtClean="0">
                <a:latin typeface="+mj-lt"/>
              </a:rPr>
              <a:t>El desarrollo del pensamiento crítico-reflexivo para mejorar las formas de comunicarse.</a:t>
            </a:r>
          </a:p>
          <a:p>
            <a:pPr algn="just">
              <a:buFont typeface="Wingdings" pitchFamily="2" charset="2"/>
              <a:buChar char="v"/>
            </a:pPr>
            <a:r>
              <a:rPr lang="es-ES_tradnl" sz="3200" dirty="0" smtClean="0">
                <a:latin typeface="+mj-lt"/>
              </a:rPr>
              <a:t>La ejecución de un plan de capacitación cuyo objetivo es ofrecer al docente las herramientas que le permitan la implementación de la Lógica en sus clases de Español.</a:t>
            </a:r>
          </a:p>
          <a:p>
            <a:pPr algn="just">
              <a:buFont typeface="Wingdings" pitchFamily="2" charset="2"/>
              <a:buChar char="v"/>
            </a:pPr>
            <a:r>
              <a:rPr lang="es-ES_tradnl" sz="3200" dirty="0" smtClean="0">
                <a:latin typeface="+mj-lt"/>
              </a:rPr>
              <a:t>Total cobertura en todo el país</a:t>
            </a:r>
            <a:r>
              <a:rPr lang="es-ES_tradnl" sz="2800" dirty="0" smtClean="0">
                <a:latin typeface="+mj-lt"/>
              </a:rPr>
              <a:t>.</a:t>
            </a:r>
            <a:endParaRPr lang="es-CR" sz="2800" dirty="0">
              <a:latin typeface="+mj-lt"/>
            </a:endParaRPr>
          </a:p>
        </p:txBody>
      </p:sp>
      <p:pic>
        <p:nvPicPr>
          <p:cNvPr id="3" name="Picture 5"/>
          <p:cNvPicPr>
            <a:picLocks noChangeAspect="1" noChangeArrowheads="1"/>
          </p:cNvPicPr>
          <p:nvPr/>
        </p:nvPicPr>
        <p:blipFill>
          <a:blip r:embed="rId2" cstate="print"/>
          <a:srcRect/>
          <a:stretch>
            <a:fillRect/>
          </a:stretch>
        </p:blipFill>
        <p:spPr>
          <a:xfrm>
            <a:off x="7044903" y="1268760"/>
            <a:ext cx="2207617" cy="3603104"/>
          </a:xfrm>
          <a:prstGeom prst="rect">
            <a:avLst/>
          </a:prstGeom>
        </p:spPr>
      </p:pic>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16632"/>
            <a:ext cx="8640960" cy="6494085"/>
          </a:xfrm>
          <a:prstGeom prst="rect">
            <a:avLst/>
          </a:prstGeom>
          <a:noFill/>
        </p:spPr>
        <p:txBody>
          <a:bodyPr wrap="square" rtlCol="0">
            <a:spAutoFit/>
          </a:bodyPr>
          <a:lstStyle/>
          <a:p>
            <a:pPr lvl="0" algn="ctr"/>
            <a:r>
              <a:rPr lang="es-ES" sz="2400" b="1" dirty="0" smtClean="0">
                <a:solidFill>
                  <a:srgbClr val="FF3300"/>
                </a:solidFill>
                <a:effectLst>
                  <a:outerShdw blurRad="38100" dist="38100" dir="2700000" algn="tl">
                    <a:srgbClr val="000000">
                      <a:alpha val="43137"/>
                    </a:srgbClr>
                  </a:outerShdw>
                </a:effectLst>
                <a:latin typeface="Century Gothic" pitchFamily="34" charset="0"/>
              </a:rPr>
              <a:t>       ¿Cuáles acciones se han realizado</a:t>
            </a:r>
            <a:r>
              <a:rPr lang="es-ES" sz="2400" b="1" dirty="0" smtClean="0">
                <a:solidFill>
                  <a:srgbClr val="FF3300"/>
                </a:solidFill>
                <a:effectLst>
                  <a:outerShdw blurRad="38100" dist="38100" dir="2700000" algn="tl">
                    <a:srgbClr val="000000">
                      <a:alpha val="43137"/>
                    </a:srgbClr>
                  </a:outerShdw>
                </a:effectLst>
                <a:latin typeface="Century Gothic" pitchFamily="34" charset="0"/>
              </a:rPr>
              <a:t>?</a:t>
            </a:r>
          </a:p>
          <a:p>
            <a:pPr lvl="0" algn="ctr"/>
            <a:endParaRPr lang="es-ES" sz="2400" dirty="0" smtClean="0"/>
          </a:p>
          <a:p>
            <a:pPr marL="342900" indent="-342900" algn="just">
              <a:buFont typeface="Wingdings" pitchFamily="2" charset="2"/>
              <a:buChar char="Ø"/>
            </a:pPr>
            <a:r>
              <a:rPr lang="es-ES" sz="2400" dirty="0" smtClean="0"/>
              <a:t>Exposición del proyecto y capacitación, por parte del Dr. Luis Camacho, a los asesores pedagógicos de Español y a un grupo representativo de treinta profesores de Español, por región educativa.</a:t>
            </a:r>
            <a:r>
              <a:rPr lang="es-ES" sz="2400" dirty="0" smtClean="0"/>
              <a:t> </a:t>
            </a:r>
            <a:endParaRPr lang="es-ES" sz="2400" dirty="0" smtClean="0"/>
          </a:p>
          <a:p>
            <a:pPr marL="342900" indent="-342900" algn="just">
              <a:buFont typeface="Wingdings" pitchFamily="2" charset="2"/>
              <a:buChar char="Ø"/>
            </a:pPr>
            <a:r>
              <a:rPr lang="es-ES" sz="2400" dirty="0" smtClean="0"/>
              <a:t>La </a:t>
            </a:r>
            <a:r>
              <a:rPr lang="es-ES" sz="2400" dirty="0" smtClean="0"/>
              <a:t>conformación, por parte del Despacho Académico, de un </a:t>
            </a:r>
            <a:r>
              <a:rPr lang="es-ES" sz="2400" dirty="0" smtClean="0"/>
              <a:t>Equipo Nacional </a:t>
            </a:r>
            <a:r>
              <a:rPr lang="es-ES" sz="2400" dirty="0" smtClean="0"/>
              <a:t>de </a:t>
            </a:r>
            <a:r>
              <a:rPr lang="es-ES" sz="2400" dirty="0" smtClean="0"/>
              <a:t>Trabajo, </a:t>
            </a:r>
            <a:r>
              <a:rPr lang="es-ES" sz="2400" dirty="0" smtClean="0"/>
              <a:t>con los asesores nacionales de Español que laboran en las distintas instancias del MEP: el Instituto de Desarrollo Profesional Uladislao Gámez Solano, la Dirección de Recursos Tecnológicos  en Educación y la Dirección de Desarrollo Curricular.</a:t>
            </a:r>
            <a:endParaRPr lang="es-ES" sz="2400" dirty="0" smtClean="0"/>
          </a:p>
          <a:p>
            <a:pPr marL="342900" indent="-342900" algn="just">
              <a:buFont typeface="Wingdings" pitchFamily="2" charset="2"/>
              <a:buChar char="Ø"/>
            </a:pPr>
            <a:r>
              <a:rPr lang="es-ES" sz="2400" dirty="0" smtClean="0"/>
              <a:t> </a:t>
            </a:r>
            <a:r>
              <a:rPr lang="es-ES" sz="2400" dirty="0" smtClean="0"/>
              <a:t>El diseño, </a:t>
            </a:r>
            <a:r>
              <a:rPr lang="es-ES" sz="2400" dirty="0" smtClean="0"/>
              <a:t>la producción </a:t>
            </a:r>
            <a:r>
              <a:rPr lang="es-ES" sz="2400" dirty="0" smtClean="0"/>
              <a:t>y ejecución  de diversos talleres y </a:t>
            </a:r>
            <a:r>
              <a:rPr lang="es-ES" sz="2400" dirty="0" smtClean="0"/>
              <a:t> </a:t>
            </a:r>
            <a:r>
              <a:rPr lang="es-ES" sz="2400" dirty="0" smtClean="0"/>
              <a:t>cursos en </a:t>
            </a:r>
            <a:r>
              <a:rPr lang="es-ES" sz="2400" dirty="0" smtClean="0"/>
              <a:t>entornos virtuales.</a:t>
            </a:r>
          </a:p>
          <a:p>
            <a:pPr marL="342900" indent="-342900" algn="just">
              <a:buFont typeface="Wingdings" pitchFamily="2" charset="2"/>
              <a:buChar char="Ø"/>
            </a:pPr>
            <a:r>
              <a:rPr lang="es-ES" sz="2400" dirty="0" smtClean="0"/>
              <a:t> </a:t>
            </a:r>
            <a:r>
              <a:rPr lang="es-ES" sz="2400" dirty="0" smtClean="0"/>
              <a:t>Procesos </a:t>
            </a:r>
            <a:r>
              <a:rPr lang="es-ES" sz="2400" dirty="0" smtClean="0"/>
              <a:t>de investigación e indagación .</a:t>
            </a:r>
          </a:p>
          <a:p>
            <a:pPr marL="342900" indent="-342900" algn="just">
              <a:buFont typeface="Wingdings" pitchFamily="2" charset="2"/>
              <a:buChar char="Ø"/>
            </a:pPr>
            <a:r>
              <a:rPr lang="es-ES" sz="2400" dirty="0" smtClean="0"/>
              <a:t>  Círculos de estudio</a:t>
            </a:r>
            <a:r>
              <a:rPr lang="es-ES" sz="2400" dirty="0" smtClean="0"/>
              <a:t>.</a:t>
            </a:r>
            <a:endParaRPr lang="es-ES" sz="2400" dirty="0" smtClean="0"/>
          </a:p>
          <a:p>
            <a:pPr algn="just">
              <a:defRPr/>
            </a:pPr>
            <a:endParaRPr lang="es-ES" dirty="0" smtClean="0"/>
          </a:p>
          <a:p>
            <a:pPr algn="just"/>
            <a:endParaRPr lang="es-CR" dirty="0"/>
          </a:p>
        </p:txBody>
      </p:sp>
      <p:pic>
        <p:nvPicPr>
          <p:cNvPr id="3" name="Picture 5"/>
          <p:cNvPicPr>
            <a:picLocks noChangeAspect="1" noChangeArrowheads="1"/>
          </p:cNvPicPr>
          <p:nvPr/>
        </p:nvPicPr>
        <p:blipFill>
          <a:blip r:embed="rId2" cstate="print"/>
          <a:srcRect/>
          <a:stretch>
            <a:fillRect/>
          </a:stretch>
        </p:blipFill>
        <p:spPr>
          <a:xfrm>
            <a:off x="7812360" y="4869160"/>
            <a:ext cx="1368152" cy="2016224"/>
          </a:xfrm>
          <a:prstGeom prst="rect">
            <a:avLst/>
          </a:prstGeom>
        </p:spPr>
      </p:pic>
      <p:sp>
        <p:nvSpPr>
          <p:cNvPr id="4" name="3 Rectángulo"/>
          <p:cNvSpPr/>
          <p:nvPr/>
        </p:nvSpPr>
        <p:spPr>
          <a:xfrm>
            <a:off x="4364251" y="3244334"/>
            <a:ext cx="415498" cy="369332"/>
          </a:xfrm>
          <a:prstGeom prst="rect">
            <a:avLst/>
          </a:prstGeom>
        </p:spPr>
        <p:txBody>
          <a:bodyPr wrap="none">
            <a:spAutoFit/>
          </a:bodyPr>
          <a:lstStyle/>
          <a:p>
            <a:r>
              <a:rPr lang="es-ES_tradnl" dirty="0" smtClean="0"/>
              <a:t>→</a:t>
            </a:r>
            <a:endParaRPr lang="es-CR" dirty="0"/>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9512" y="116632"/>
            <a:ext cx="8640960" cy="6063198"/>
          </a:xfrm>
          <a:prstGeom prst="rect">
            <a:avLst/>
          </a:prstGeom>
          <a:noFill/>
        </p:spPr>
        <p:txBody>
          <a:bodyPr wrap="square" rtlCol="0">
            <a:spAutoFit/>
          </a:bodyPr>
          <a:lstStyle/>
          <a:p>
            <a:pPr lvl="0" algn="ctr"/>
            <a:r>
              <a:rPr lang="es-ES" sz="2400" b="1" dirty="0" smtClean="0">
                <a:solidFill>
                  <a:srgbClr val="FF3300"/>
                </a:solidFill>
                <a:effectLst>
                  <a:outerShdw blurRad="38100" dist="38100" dir="2700000" algn="tl">
                    <a:srgbClr val="000000">
                      <a:alpha val="43137"/>
                    </a:srgbClr>
                  </a:outerShdw>
                </a:effectLst>
                <a:latin typeface="Century Gothic" pitchFamily="34" charset="0"/>
              </a:rPr>
              <a:t>       ¿Cuáles acciones se han realizado</a:t>
            </a:r>
            <a:r>
              <a:rPr lang="es-ES" sz="2400" b="1" dirty="0" smtClean="0">
                <a:solidFill>
                  <a:srgbClr val="FF3300"/>
                </a:solidFill>
                <a:effectLst>
                  <a:outerShdw blurRad="38100" dist="38100" dir="2700000" algn="tl">
                    <a:srgbClr val="000000">
                      <a:alpha val="43137"/>
                    </a:srgbClr>
                  </a:outerShdw>
                </a:effectLst>
                <a:latin typeface="Century Gothic" pitchFamily="34" charset="0"/>
              </a:rPr>
              <a:t>?</a:t>
            </a:r>
          </a:p>
          <a:p>
            <a:pPr lvl="0" algn="ctr"/>
            <a:endParaRPr lang="es-CR" sz="2400" dirty="0" smtClean="0">
              <a:latin typeface="Century Gothic" pitchFamily="34" charset="0"/>
            </a:endParaRPr>
          </a:p>
          <a:p>
            <a:pPr marL="514350" indent="-514350" algn="just">
              <a:buFont typeface="Wingdings" pitchFamily="2" charset="2"/>
              <a:buChar char="Ø"/>
              <a:defRPr/>
            </a:pPr>
            <a:r>
              <a:rPr lang="es-ES" sz="2000" dirty="0" smtClean="0"/>
              <a:t>Reuniones periódicas  del equipo de trabajo</a:t>
            </a:r>
            <a:r>
              <a:rPr lang="es-ES" sz="2000" dirty="0" smtClean="0"/>
              <a:t>.</a:t>
            </a:r>
            <a:r>
              <a:rPr lang="es-ES" sz="2000" dirty="0" smtClean="0"/>
              <a:t> </a:t>
            </a:r>
            <a:endParaRPr lang="es-ES" sz="2000" dirty="0" smtClean="0"/>
          </a:p>
          <a:p>
            <a:pPr marL="514350" indent="-514350" algn="just">
              <a:buFont typeface="Wingdings" pitchFamily="2" charset="2"/>
              <a:buChar char="Ø"/>
              <a:defRPr/>
            </a:pPr>
            <a:r>
              <a:rPr lang="es-ES" sz="2000" dirty="0" smtClean="0"/>
              <a:t>Elaboración de un plan de trabajo.</a:t>
            </a:r>
          </a:p>
          <a:p>
            <a:pPr marL="514350" indent="-514350" algn="just">
              <a:buFont typeface="Wingdings" pitchFamily="2" charset="2"/>
              <a:buChar char="Ø"/>
              <a:defRPr/>
            </a:pPr>
            <a:r>
              <a:rPr lang="es-ES" sz="2000" dirty="0" smtClean="0"/>
              <a:t> </a:t>
            </a:r>
            <a:r>
              <a:rPr lang="es-ES" sz="2000" dirty="0" smtClean="0"/>
              <a:t>Planificación de las actividades para el 2012.</a:t>
            </a:r>
          </a:p>
          <a:p>
            <a:pPr marL="514350" indent="-514350" algn="just">
              <a:buFont typeface="Wingdings" pitchFamily="2" charset="2"/>
              <a:buChar char="Ø"/>
              <a:defRPr/>
            </a:pPr>
            <a:r>
              <a:rPr lang="es-ES" sz="2000" dirty="0" smtClean="0"/>
              <a:t>Búsqueda </a:t>
            </a:r>
            <a:r>
              <a:rPr lang="es-ES" sz="2000" dirty="0" smtClean="0"/>
              <a:t>de especialistas en la </a:t>
            </a:r>
            <a:r>
              <a:rPr lang="es-ES" sz="2000" dirty="0" smtClean="0"/>
              <a:t>materia.</a:t>
            </a:r>
            <a:endParaRPr lang="es-ES" sz="2000" dirty="0" smtClean="0"/>
          </a:p>
          <a:p>
            <a:pPr marL="514350" indent="-514350" algn="just">
              <a:buFont typeface="Wingdings" pitchFamily="2" charset="2"/>
              <a:buChar char="Ø"/>
              <a:defRPr/>
            </a:pPr>
            <a:r>
              <a:rPr lang="es-ES" sz="2000" dirty="0" smtClean="0"/>
              <a:t>B</a:t>
            </a:r>
            <a:r>
              <a:rPr lang="es-ES" sz="2000" dirty="0" smtClean="0"/>
              <a:t>úsqueda </a:t>
            </a:r>
            <a:r>
              <a:rPr lang="es-ES" sz="2000" dirty="0" smtClean="0"/>
              <a:t>de recursos </a:t>
            </a:r>
            <a:r>
              <a:rPr lang="es-ES" sz="2000" dirty="0" smtClean="0"/>
              <a:t>y </a:t>
            </a:r>
            <a:r>
              <a:rPr lang="es-ES" sz="2000" dirty="0" smtClean="0"/>
              <a:t>materiales didácticos </a:t>
            </a:r>
            <a:r>
              <a:rPr lang="es-ES" sz="2000" dirty="0" smtClean="0"/>
              <a:t>digitales y en físico</a:t>
            </a:r>
            <a:r>
              <a:rPr lang="es-ES" sz="2000" dirty="0" smtClean="0"/>
              <a:t>.</a:t>
            </a:r>
            <a:endParaRPr lang="es-ES" sz="2000" dirty="0" smtClean="0"/>
          </a:p>
          <a:p>
            <a:pPr marL="514350" indent="-514350" algn="just">
              <a:buFont typeface="Wingdings" pitchFamily="2" charset="2"/>
              <a:buChar char="Ø"/>
              <a:defRPr/>
            </a:pPr>
            <a:r>
              <a:rPr lang="es-ES" sz="2000" dirty="0" smtClean="0"/>
              <a:t>La </a:t>
            </a:r>
            <a:r>
              <a:rPr lang="es-ES" sz="2000" dirty="0" smtClean="0"/>
              <a:t>recopilación, elaboración e innovación de </a:t>
            </a:r>
            <a:r>
              <a:rPr lang="es-ES" sz="2000" dirty="0" smtClean="0"/>
              <a:t>materiales </a:t>
            </a:r>
            <a:r>
              <a:rPr lang="es-ES" sz="2000" dirty="0" smtClean="0"/>
              <a:t>didácticos, </a:t>
            </a:r>
            <a:r>
              <a:rPr lang="es-ES" sz="2000" dirty="0" smtClean="0"/>
              <a:t>en formatos físico y digital</a:t>
            </a:r>
            <a:r>
              <a:rPr lang="es-ES" sz="2000" dirty="0" smtClean="0"/>
              <a:t>.</a:t>
            </a:r>
            <a:endParaRPr lang="es-ES" sz="2000" dirty="0" smtClean="0"/>
          </a:p>
          <a:p>
            <a:pPr marL="514350" indent="-514350" algn="just">
              <a:buFont typeface="Wingdings" pitchFamily="2" charset="2"/>
              <a:buChar char="Ø"/>
              <a:defRPr/>
            </a:pPr>
            <a:r>
              <a:rPr lang="es-ES" sz="2000" dirty="0" smtClean="0"/>
              <a:t>Diseño de una antología con fichas </a:t>
            </a:r>
            <a:r>
              <a:rPr lang="es-ES" sz="2000" dirty="0" smtClean="0"/>
              <a:t>de resumen de la teoría planteada por el Dr. Luis Camacho,  </a:t>
            </a:r>
            <a:r>
              <a:rPr lang="es-ES" sz="2000" dirty="0" smtClean="0"/>
              <a:t>planeamientos didácticos y diversas estrategias didácticas lúdicas para implementar en el aula</a:t>
            </a:r>
            <a:r>
              <a:rPr lang="es-ES" sz="2000" dirty="0" smtClean="0"/>
              <a:t>.</a:t>
            </a:r>
          </a:p>
          <a:p>
            <a:pPr marL="514350" indent="-514350" algn="just">
              <a:buFont typeface="Wingdings" pitchFamily="2" charset="2"/>
              <a:buChar char="Ø"/>
              <a:defRPr/>
            </a:pPr>
            <a:r>
              <a:rPr lang="es-ES" sz="2000" dirty="0" smtClean="0"/>
              <a:t>Talleres de capacitación a asesores pedagógicos y profesores de Español. </a:t>
            </a:r>
            <a:endParaRPr lang="es-ES" sz="2000" dirty="0" smtClean="0"/>
          </a:p>
          <a:p>
            <a:pPr marL="514350" indent="-514350" algn="just">
              <a:buFont typeface="Wingdings" pitchFamily="2" charset="2"/>
              <a:buChar char="Ø"/>
              <a:defRPr/>
            </a:pPr>
            <a:r>
              <a:rPr lang="es-ES" sz="2000" dirty="0" smtClean="0"/>
              <a:t>T</a:t>
            </a:r>
            <a:r>
              <a:rPr lang="es-ES" sz="2000" dirty="0" smtClean="0"/>
              <a:t>aller </a:t>
            </a:r>
            <a:r>
              <a:rPr lang="es-ES" sz="2000" dirty="0" smtClean="0"/>
              <a:t>de consolidación dirigido a asesores </a:t>
            </a:r>
            <a:r>
              <a:rPr lang="es-ES" sz="2000" dirty="0" smtClean="0"/>
              <a:t>y profesores </a:t>
            </a:r>
            <a:r>
              <a:rPr lang="es-ES" sz="2000" dirty="0" smtClean="0"/>
              <a:t>de </a:t>
            </a:r>
            <a:r>
              <a:rPr lang="es-ES" sz="2000" dirty="0" smtClean="0"/>
              <a:t>Español</a:t>
            </a:r>
            <a:r>
              <a:rPr lang="es-ES" sz="2000" dirty="0" smtClean="0"/>
              <a:t>.</a:t>
            </a:r>
          </a:p>
          <a:p>
            <a:pPr marL="514350" indent="-514350" algn="just">
              <a:buFont typeface="Wingdings" pitchFamily="2" charset="2"/>
              <a:buChar char="Ø"/>
              <a:defRPr/>
            </a:pPr>
            <a:r>
              <a:rPr lang="es-ES" sz="2000" dirty="0" smtClean="0"/>
              <a:t>Búsqueda de un experto en los temas de lógica en Educación Diversificada</a:t>
            </a:r>
            <a:r>
              <a:rPr lang="es-ES" sz="2400" dirty="0" smtClean="0"/>
              <a:t>.</a:t>
            </a:r>
            <a:endParaRPr lang="es-ES" sz="2400" dirty="0" smtClean="0"/>
          </a:p>
          <a:p>
            <a:pPr algn="just">
              <a:defRPr/>
            </a:pPr>
            <a:endParaRPr lang="es-ES" dirty="0" smtClean="0"/>
          </a:p>
          <a:p>
            <a:pPr algn="just"/>
            <a:endParaRPr lang="es-CR" dirty="0"/>
          </a:p>
        </p:txBody>
      </p:sp>
      <p:pic>
        <p:nvPicPr>
          <p:cNvPr id="3" name="Picture 5"/>
          <p:cNvPicPr>
            <a:picLocks noChangeAspect="1" noChangeArrowheads="1"/>
          </p:cNvPicPr>
          <p:nvPr/>
        </p:nvPicPr>
        <p:blipFill>
          <a:blip r:embed="rId2" cstate="print"/>
          <a:srcRect/>
          <a:stretch>
            <a:fillRect/>
          </a:stretch>
        </p:blipFill>
        <p:spPr>
          <a:xfrm>
            <a:off x="7722188" y="5000636"/>
            <a:ext cx="1421812" cy="1670434"/>
          </a:xfrm>
          <a:prstGeom prst="rect">
            <a:avLst/>
          </a:prstGeom>
        </p:spPr>
      </p:pic>
    </p:spTree>
  </p:cSld>
  <p:clrMapOvr>
    <a:masterClrMapping/>
  </p:clrMapOvr>
  <p:transition>
    <p:pull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6024" y="285728"/>
            <a:ext cx="8748464" cy="5262979"/>
          </a:xfrm>
          <a:prstGeom prst="rect">
            <a:avLst/>
          </a:prstGeom>
        </p:spPr>
        <p:txBody>
          <a:bodyPr wrap="square">
            <a:spAutoFit/>
          </a:bodyPr>
          <a:lstStyle/>
          <a:p>
            <a:pPr algn="ctr">
              <a:defRPr/>
            </a:pPr>
            <a:r>
              <a:rPr lang="es-ES" sz="2100" b="1" dirty="0" smtClean="0">
                <a:solidFill>
                  <a:srgbClr val="669900"/>
                </a:solidFill>
                <a:effectLst>
                  <a:outerShdw blurRad="38100" dist="38100" dir="2700000" algn="tl">
                    <a:srgbClr val="000000">
                      <a:alpha val="43137"/>
                    </a:srgbClr>
                  </a:outerShdw>
                </a:effectLst>
              </a:rPr>
              <a:t>¿</a:t>
            </a:r>
            <a:r>
              <a:rPr lang="es-ES" sz="2400" b="1" dirty="0" smtClean="0">
                <a:solidFill>
                  <a:srgbClr val="669900"/>
                </a:solidFill>
                <a:effectLst>
                  <a:outerShdw blurRad="38100" dist="38100" dir="2700000" algn="tl">
                    <a:srgbClr val="000000">
                      <a:alpha val="43137"/>
                    </a:srgbClr>
                  </a:outerShdw>
                </a:effectLst>
              </a:rPr>
              <a:t>Cómo se ha hecho</a:t>
            </a:r>
            <a:r>
              <a:rPr lang="es-ES" sz="2400" b="1" dirty="0" smtClean="0">
                <a:solidFill>
                  <a:srgbClr val="669900"/>
                </a:solidFill>
                <a:effectLst>
                  <a:outerShdw blurRad="38100" dist="38100" dir="2700000" algn="tl">
                    <a:srgbClr val="000000">
                      <a:alpha val="43137"/>
                    </a:srgbClr>
                  </a:outerShdw>
                </a:effectLst>
              </a:rPr>
              <a:t>?</a:t>
            </a:r>
          </a:p>
          <a:p>
            <a:pPr algn="just">
              <a:defRPr/>
            </a:pPr>
            <a:endParaRPr lang="es-ES" sz="2100" dirty="0" smtClean="0"/>
          </a:p>
          <a:p>
            <a:pPr algn="just">
              <a:defRPr/>
            </a:pPr>
            <a:r>
              <a:rPr lang="es-ES" sz="2100" dirty="0" smtClean="0"/>
              <a:t>La implementación de los procesos de lógica en la enseñanza del Español  en los </a:t>
            </a:r>
            <a:r>
              <a:rPr lang="es-ES" sz="2100" dirty="0" smtClean="0"/>
              <a:t>cursos virtuales y en los talleres presenciales se </a:t>
            </a:r>
            <a:r>
              <a:rPr lang="es-ES" sz="2100" dirty="0" smtClean="0"/>
              <a:t>ha realizado desde un enfoque totalmente áulico, por medio del desarrollo de variadas técnicas y estrategias didácticas lúdicas, tales como:</a:t>
            </a:r>
          </a:p>
          <a:p>
            <a:pPr algn="just">
              <a:buFont typeface="Wingdings" pitchFamily="2" charset="2"/>
              <a:buChar char="q"/>
              <a:defRPr/>
            </a:pPr>
            <a:r>
              <a:rPr lang="es-ES" sz="2100" dirty="0" smtClean="0"/>
              <a:t> Los juegos interactivos de </a:t>
            </a:r>
            <a:r>
              <a:rPr lang="es-ES" sz="2100" dirty="0" smtClean="0"/>
              <a:t>lógica. </a:t>
            </a:r>
            <a:endParaRPr lang="es-ES" sz="2100" dirty="0" smtClean="0"/>
          </a:p>
          <a:p>
            <a:pPr algn="just">
              <a:buFont typeface="Wingdings" pitchFamily="2" charset="2"/>
              <a:buChar char="q"/>
              <a:defRPr/>
            </a:pPr>
            <a:r>
              <a:rPr lang="es-ES" sz="2100" dirty="0" smtClean="0"/>
              <a:t> Presentaciones de la teoría en Power Point.</a:t>
            </a:r>
          </a:p>
          <a:p>
            <a:pPr algn="just">
              <a:buFont typeface="Wingdings" pitchFamily="2" charset="2"/>
              <a:buChar char="q"/>
              <a:defRPr/>
            </a:pPr>
            <a:r>
              <a:rPr lang="es-ES" sz="2100" dirty="0" smtClean="0"/>
              <a:t>Juegos lúdicos  como la ruleta, la pecera, la ensalada de frutas.</a:t>
            </a:r>
          </a:p>
          <a:p>
            <a:pPr algn="just">
              <a:buFont typeface="Wingdings" pitchFamily="2" charset="2"/>
              <a:buChar char="q"/>
              <a:defRPr/>
            </a:pPr>
            <a:r>
              <a:rPr lang="es-ES" sz="2100" dirty="0" smtClean="0"/>
              <a:t> Los cubos rúbricos. </a:t>
            </a:r>
          </a:p>
          <a:p>
            <a:pPr algn="just">
              <a:buFont typeface="Wingdings" pitchFamily="2" charset="2"/>
              <a:buChar char="q"/>
              <a:defRPr/>
            </a:pPr>
            <a:r>
              <a:rPr lang="es-ES" sz="2100" dirty="0" smtClean="0"/>
              <a:t>Los dados conceptuales. </a:t>
            </a:r>
          </a:p>
          <a:p>
            <a:pPr algn="just">
              <a:buFont typeface="Wingdings" pitchFamily="2" charset="2"/>
              <a:buChar char="q"/>
              <a:defRPr/>
            </a:pPr>
            <a:r>
              <a:rPr lang="es-ES" sz="2100" dirty="0" smtClean="0"/>
              <a:t>El collage. </a:t>
            </a:r>
          </a:p>
          <a:p>
            <a:pPr algn="just">
              <a:buFont typeface="Wingdings" pitchFamily="2" charset="2"/>
              <a:buChar char="q"/>
              <a:defRPr/>
            </a:pPr>
            <a:r>
              <a:rPr lang="es-ES" sz="2100" dirty="0" smtClean="0"/>
              <a:t>Los carteles y murales.  </a:t>
            </a:r>
          </a:p>
          <a:p>
            <a:pPr algn="just">
              <a:buFont typeface="Wingdings" pitchFamily="2" charset="2"/>
              <a:buChar char="q"/>
              <a:defRPr/>
            </a:pPr>
            <a:r>
              <a:rPr lang="es-ES" sz="2100" dirty="0" smtClean="0"/>
              <a:t>Dinámicas grupales: obras de teatro, mímicas, </a:t>
            </a:r>
          </a:p>
          <a:p>
            <a:pPr algn="just">
              <a:defRPr/>
            </a:pPr>
            <a:r>
              <a:rPr lang="es-ES" sz="2100" dirty="0" smtClean="0"/>
              <a:t>Cuentacuentos</a:t>
            </a:r>
            <a:r>
              <a:rPr lang="es-ES" sz="2100" dirty="0" smtClean="0"/>
              <a:t> y</a:t>
            </a:r>
            <a:r>
              <a:rPr lang="es-ES" sz="2100" dirty="0" smtClean="0"/>
              <a:t> títeres.</a:t>
            </a:r>
            <a:endParaRPr lang="es-ES" sz="2100" dirty="0" smtClean="0"/>
          </a:p>
          <a:p>
            <a:pPr algn="just">
              <a:buFont typeface="Wingdings" pitchFamily="2" charset="2"/>
              <a:buChar char="q"/>
              <a:defRPr/>
            </a:pPr>
            <a:r>
              <a:rPr lang="es-ES" sz="2100" dirty="0" smtClean="0"/>
              <a:t> Diversidad de videos.</a:t>
            </a:r>
          </a:p>
        </p:txBody>
      </p:sp>
      <p:pic>
        <p:nvPicPr>
          <p:cNvPr id="3" name="Picture 5"/>
          <p:cNvPicPr>
            <a:picLocks noChangeAspect="1" noChangeArrowheads="1"/>
          </p:cNvPicPr>
          <p:nvPr/>
        </p:nvPicPr>
        <p:blipFill>
          <a:blip r:embed="rId2" cstate="print"/>
          <a:srcRect/>
          <a:stretch>
            <a:fillRect/>
          </a:stretch>
        </p:blipFill>
        <p:spPr>
          <a:xfrm>
            <a:off x="6624736" y="3637879"/>
            <a:ext cx="2123728" cy="2167385"/>
          </a:xfrm>
          <a:prstGeom prst="rect">
            <a:avLst/>
          </a:prstGeom>
        </p:spPr>
      </p:pic>
    </p:spTree>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95936" y="500042"/>
            <a:ext cx="4968552" cy="4924425"/>
          </a:xfrm>
          <a:prstGeom prst="rect">
            <a:avLst/>
          </a:prstGeom>
        </p:spPr>
        <p:txBody>
          <a:bodyPr wrap="square">
            <a:spAutoFit/>
          </a:bodyPr>
          <a:lstStyle/>
          <a:p>
            <a:pPr>
              <a:buFont typeface="Wingdings" pitchFamily="2" charset="2"/>
              <a:buChar char="q"/>
              <a:defRPr/>
            </a:pPr>
            <a:r>
              <a:rPr lang="es-ES" sz="2400" dirty="0" smtClean="0"/>
              <a:t> </a:t>
            </a:r>
            <a:r>
              <a:rPr lang="es-ES" sz="2200" dirty="0" smtClean="0"/>
              <a:t>El portafolio de registro de experiencias y de evaluación dinámica.</a:t>
            </a:r>
          </a:p>
          <a:p>
            <a:pPr>
              <a:buFont typeface="Wingdings" pitchFamily="2" charset="2"/>
              <a:buChar char="q"/>
              <a:defRPr/>
            </a:pPr>
            <a:r>
              <a:rPr lang="es-ES" sz="2200" dirty="0" smtClean="0"/>
              <a:t>Mapas conceptuales. </a:t>
            </a:r>
          </a:p>
          <a:p>
            <a:pPr>
              <a:buFont typeface="Wingdings" pitchFamily="2" charset="2"/>
              <a:buChar char="q"/>
              <a:defRPr/>
            </a:pPr>
            <a:r>
              <a:rPr lang="es-ES" sz="2200" dirty="0" smtClean="0"/>
              <a:t>Recortes de periódico.</a:t>
            </a:r>
          </a:p>
          <a:p>
            <a:pPr>
              <a:buFont typeface="Wingdings" pitchFamily="2" charset="2"/>
              <a:buChar char="q"/>
              <a:defRPr/>
            </a:pPr>
            <a:r>
              <a:rPr lang="es-ES" sz="2200" dirty="0" smtClean="0"/>
              <a:t> Textos literarios y no literarios. </a:t>
            </a:r>
          </a:p>
          <a:p>
            <a:pPr>
              <a:buFont typeface="Wingdings" pitchFamily="2" charset="2"/>
              <a:buChar char="q"/>
              <a:defRPr/>
            </a:pPr>
            <a:r>
              <a:rPr lang="es-ES" sz="2200" dirty="0" smtClean="0"/>
              <a:t>Caricaturas de Mafalda.</a:t>
            </a:r>
          </a:p>
          <a:p>
            <a:pPr>
              <a:buFont typeface="Wingdings" pitchFamily="2" charset="2"/>
              <a:buChar char="q"/>
              <a:defRPr/>
            </a:pPr>
            <a:r>
              <a:rPr lang="es-ES" sz="2200" dirty="0" smtClean="0"/>
              <a:t>Plantillas de planeamiento didáctico. </a:t>
            </a:r>
          </a:p>
          <a:p>
            <a:pPr>
              <a:buFont typeface="Wingdings" pitchFamily="2" charset="2"/>
              <a:buChar char="q"/>
              <a:defRPr/>
            </a:pPr>
            <a:r>
              <a:rPr lang="es-ES" sz="2200" dirty="0" smtClean="0"/>
              <a:t>Ejercicios prácticos en material mimeografiado.</a:t>
            </a:r>
          </a:p>
          <a:p>
            <a:pPr>
              <a:buFont typeface="Wingdings" pitchFamily="2" charset="2"/>
              <a:buChar char="q"/>
              <a:defRPr/>
            </a:pPr>
            <a:r>
              <a:rPr lang="es-ES" sz="2200" dirty="0" smtClean="0"/>
              <a:t>Ensayos. </a:t>
            </a:r>
          </a:p>
          <a:p>
            <a:pPr>
              <a:buFont typeface="Wingdings" pitchFamily="2" charset="2"/>
              <a:buChar char="q"/>
              <a:defRPr/>
            </a:pPr>
            <a:r>
              <a:rPr lang="es-ES" sz="2200" dirty="0" smtClean="0"/>
              <a:t>Exposiciones. </a:t>
            </a:r>
          </a:p>
          <a:p>
            <a:pPr>
              <a:buFont typeface="Wingdings" pitchFamily="2" charset="2"/>
              <a:buChar char="q"/>
              <a:defRPr/>
            </a:pPr>
            <a:r>
              <a:rPr lang="es-ES" sz="2200" dirty="0" smtClean="0"/>
              <a:t>Informes  de lectura.</a:t>
            </a:r>
          </a:p>
          <a:p>
            <a:pPr>
              <a:buFont typeface="Wingdings" pitchFamily="2" charset="2"/>
              <a:buChar char="q"/>
              <a:defRPr/>
            </a:pPr>
            <a:r>
              <a:rPr lang="es-ES" sz="2200" dirty="0" smtClean="0"/>
              <a:t>Proyectos, etc.</a:t>
            </a:r>
          </a:p>
        </p:txBody>
      </p:sp>
      <p:pic>
        <p:nvPicPr>
          <p:cNvPr id="3" name="Picture 5"/>
          <p:cNvPicPr>
            <a:picLocks noChangeAspect="1" noChangeArrowheads="1"/>
          </p:cNvPicPr>
          <p:nvPr/>
        </p:nvPicPr>
        <p:blipFill>
          <a:blip r:embed="rId2" cstate="print"/>
          <a:srcRect/>
          <a:stretch>
            <a:fillRect/>
          </a:stretch>
        </p:blipFill>
        <p:spPr>
          <a:xfrm>
            <a:off x="1187624" y="1340768"/>
            <a:ext cx="2160240" cy="3168976"/>
          </a:xfrm>
          <a:prstGeom prst="rect">
            <a:avLst/>
          </a:prstGeom>
        </p:spPr>
      </p:pic>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R" sz="2400" b="1" dirty="0" smtClean="0">
                <a:solidFill>
                  <a:srgbClr val="FF3300"/>
                </a:solidFill>
                <a:effectLst>
                  <a:outerShdw blurRad="38100" dist="38100" dir="2700000" algn="tl">
                    <a:srgbClr val="000000">
                      <a:alpha val="43137"/>
                    </a:srgbClr>
                  </a:outerShdw>
                </a:effectLst>
              </a:rPr>
              <a:t>INDICE TEMÁTICO:</a:t>
            </a:r>
            <a:r>
              <a:rPr lang="es-CR" sz="2800" dirty="0" smtClean="0"/>
              <a:t/>
            </a:r>
            <a:br>
              <a:rPr lang="es-CR" sz="2800" dirty="0" smtClean="0"/>
            </a:br>
            <a:r>
              <a:rPr lang="es-CR" sz="2800" b="1" dirty="0" smtClean="0">
                <a:solidFill>
                  <a:srgbClr val="669900"/>
                </a:solidFill>
                <a:effectLst>
                  <a:outerShdw blurRad="38100" dist="38100" dir="2700000" algn="tl">
                    <a:srgbClr val="000000">
                      <a:alpha val="43137"/>
                    </a:srgbClr>
                  </a:outerShdw>
                </a:effectLst>
              </a:rPr>
              <a:t>Proyecto “Lógica en la enseñanza del Español”</a:t>
            </a:r>
            <a:endParaRPr lang="es-CR" sz="2800" b="1" dirty="0">
              <a:solidFill>
                <a:srgbClr val="6699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567333"/>
            <a:ext cx="8229600" cy="4525963"/>
          </a:xfrm>
        </p:spPr>
        <p:txBody>
          <a:bodyPr>
            <a:normAutofit lnSpcReduction="10000"/>
          </a:bodyPr>
          <a:lstStyle/>
          <a:p>
            <a:pPr algn="just"/>
            <a:r>
              <a:rPr lang="es-CR" sz="2400" dirty="0" smtClean="0"/>
              <a:t>El Equipo Nacional de Lógica.</a:t>
            </a:r>
          </a:p>
          <a:p>
            <a:pPr algn="just"/>
            <a:r>
              <a:rPr lang="es-CR" sz="2400" dirty="0" smtClean="0"/>
              <a:t>Definición del término “lógica” en el proyecto "Lógica en la enseñanza del Español”.</a:t>
            </a:r>
          </a:p>
          <a:p>
            <a:pPr algn="just"/>
            <a:r>
              <a:rPr lang="es-CR" sz="2400" dirty="0" smtClean="0"/>
              <a:t>Proceso de implementación del proyecto.</a:t>
            </a:r>
          </a:p>
          <a:p>
            <a:pPr algn="just"/>
            <a:r>
              <a:rPr lang="es-CR" sz="2400" dirty="0" smtClean="0"/>
              <a:t>Objetivos generales del proyecto.</a:t>
            </a:r>
          </a:p>
          <a:p>
            <a:pPr algn="just"/>
            <a:r>
              <a:rPr lang="es-CR" sz="2400" dirty="0" smtClean="0"/>
              <a:t>Objetivos específicos del proyecto.</a:t>
            </a:r>
          </a:p>
          <a:p>
            <a:pPr algn="just"/>
            <a:r>
              <a:rPr lang="es-CR" sz="2400" dirty="0" smtClean="0"/>
              <a:t>Cuadro de resumen de objetivos, contenidos y estrategias, aprendizajes por evaluar, según Programas de Estudio de Español. </a:t>
            </a:r>
          </a:p>
          <a:p>
            <a:pPr algn="just"/>
            <a:r>
              <a:rPr lang="es-CR" sz="2400" dirty="0" smtClean="0"/>
              <a:t>¿ Qué se ha hecho y cómo se ha hecho?</a:t>
            </a:r>
          </a:p>
          <a:p>
            <a:pPr algn="just"/>
            <a:r>
              <a:rPr lang="es-CR" sz="2400" dirty="0" smtClean="0"/>
              <a:t>¿ Qué sigue?: Qué evaluar y cómo evaluar?…</a:t>
            </a:r>
          </a:p>
          <a:p>
            <a:pPr algn="just"/>
            <a:endParaRPr lang="es-CR" sz="2400" dirty="0" smtClean="0"/>
          </a:p>
          <a:p>
            <a:pPr algn="just">
              <a:buFont typeface="Wingdings" pitchFamily="2" charset="2"/>
              <a:buChar char="ü"/>
            </a:pPr>
            <a:endParaRPr lang="es-CR" dirty="0"/>
          </a:p>
        </p:txBody>
      </p:sp>
    </p:spTree>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496" y="476672"/>
            <a:ext cx="5040560" cy="4939814"/>
          </a:xfrm>
          <a:prstGeom prst="rect">
            <a:avLst/>
          </a:prstGeom>
        </p:spPr>
        <p:txBody>
          <a:bodyPr wrap="square">
            <a:spAutoFit/>
            <a:scene3d>
              <a:camera prst="isometricRightUp"/>
              <a:lightRig rig="threePt" dir="t"/>
            </a:scene3d>
          </a:bodyPr>
          <a:lstStyle/>
          <a:p>
            <a:pPr algn="ct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¿Qué sigue ?...</a:t>
            </a:r>
          </a:p>
          <a:p>
            <a:pPr algn="ct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a:t>
            </a: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Qué  </a:t>
            </a: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y cómo </a:t>
            </a: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evaluar?... </a:t>
            </a:r>
            <a:endPar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endParaRPr>
          </a:p>
          <a:p>
            <a:pPr algn="ct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E</a:t>
            </a: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n </a:t>
            </a:r>
            <a:r>
              <a:rPr lang="es-ES" sz="4500" b="1" dirty="0" smtClean="0">
                <a:ln w="12700">
                  <a:solidFill>
                    <a:srgbClr val="FF3300"/>
                  </a:solidFill>
                  <a:prstDash val="solid"/>
                </a:ln>
                <a:solidFill>
                  <a:srgbClr val="669900"/>
                </a:solidFill>
                <a:effectLst>
                  <a:glow rad="63500">
                    <a:schemeClr val="accent1">
                      <a:satMod val="175000"/>
                      <a:alpha val="40000"/>
                    </a:schemeClr>
                  </a:glow>
                  <a:outerShdw blurRad="41275" dist="20320" dir="1800000" algn="tl" rotWithShape="0">
                    <a:srgbClr val="000000">
                      <a:alpha val="40000"/>
                    </a:srgbClr>
                  </a:outerShdw>
                </a:effectLst>
              </a:rPr>
              <a:t>las regiones educativas, en el aula y en los estudiantes…</a:t>
            </a:r>
          </a:p>
        </p:txBody>
      </p:sp>
      <p:pic>
        <p:nvPicPr>
          <p:cNvPr id="3" name="Picture 5"/>
          <p:cNvPicPr>
            <a:picLocks noChangeAspect="1" noChangeArrowheads="1"/>
          </p:cNvPicPr>
          <p:nvPr/>
        </p:nvPicPr>
        <p:blipFill>
          <a:blip r:embed="rId2" cstate="print"/>
          <a:srcRect t="1861"/>
          <a:stretch>
            <a:fillRect/>
          </a:stretch>
        </p:blipFill>
        <p:spPr>
          <a:xfrm>
            <a:off x="4860032" y="908720"/>
            <a:ext cx="3810000" cy="3796729"/>
          </a:xfrm>
          <a:prstGeom prst="rect">
            <a:avLst/>
          </a:prstGeom>
          <a:ln w="57150">
            <a:solidFill>
              <a:srgbClr val="FF3300"/>
            </a:solidFill>
          </a:ln>
        </p:spPr>
      </p:pic>
    </p:spTree>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a:xfrm>
            <a:off x="251520" y="1124744"/>
            <a:ext cx="5150346" cy="4608512"/>
          </a:xfrm>
        </p:spPr>
        <p:txBody>
          <a:bodyPr>
            <a:normAutofit fontScale="55000" lnSpcReduction="20000"/>
          </a:bodyPr>
          <a:lstStyle/>
          <a:p>
            <a:pPr marL="514350" indent="-514350" algn="just" eaLnBrk="1" hangingPunct="1">
              <a:buNone/>
            </a:pPr>
            <a:r>
              <a:rPr lang="es-ES" b="1" dirty="0" smtClean="0">
                <a:solidFill>
                  <a:srgbClr val="669900"/>
                </a:solidFill>
                <a:effectLst>
                  <a:outerShdw blurRad="38100" dist="38100" dir="2700000" algn="tl">
                    <a:srgbClr val="000000">
                      <a:alpha val="43137"/>
                    </a:srgbClr>
                  </a:outerShdw>
                </a:effectLst>
              </a:rPr>
              <a:t>       ¿</a:t>
            </a:r>
            <a:r>
              <a:rPr lang="es-ES" sz="3900" b="1" dirty="0" smtClean="0">
                <a:solidFill>
                  <a:srgbClr val="669900"/>
                </a:solidFill>
                <a:effectLst>
                  <a:outerShdw blurRad="38100" dist="38100" dir="2700000" algn="tl">
                    <a:srgbClr val="000000">
                      <a:alpha val="43137"/>
                    </a:srgbClr>
                  </a:outerShdw>
                </a:effectLst>
              </a:rPr>
              <a:t>Qué sigue?...</a:t>
            </a:r>
          </a:p>
          <a:p>
            <a:pPr marL="514350" indent="-514350" algn="just" eaLnBrk="1" hangingPunct="1">
              <a:buNone/>
            </a:pPr>
            <a:endParaRPr lang="es-ES" sz="3800" b="1" dirty="0" smtClean="0"/>
          </a:p>
          <a:p>
            <a:pPr marL="514350" indent="-514350" algn="just">
              <a:buFont typeface="Wingdings 2" pitchFamily="18" charset="2"/>
              <a:buAutoNum type="arabicPeriod"/>
            </a:pPr>
            <a:r>
              <a:rPr lang="es-ES" sz="3800" dirty="0" smtClean="0"/>
              <a:t>La evaluación y el seguimiento del impacto de las capacitaciones dadas </a:t>
            </a:r>
            <a:r>
              <a:rPr lang="es-ES" sz="3800" dirty="0" smtClean="0"/>
              <a:t>en forma presencial y </a:t>
            </a:r>
            <a:r>
              <a:rPr lang="es-ES" sz="3800" dirty="0" smtClean="0"/>
              <a:t>virtual, </a:t>
            </a:r>
            <a:r>
              <a:rPr lang="es-ES" sz="3800" dirty="0" smtClean="0"/>
              <a:t>en las </a:t>
            </a:r>
            <a:r>
              <a:rPr lang="es-ES" sz="3800" dirty="0" smtClean="0"/>
              <a:t>distintas direcciones regionales de educación.</a:t>
            </a:r>
          </a:p>
          <a:p>
            <a:pPr marL="514350" indent="-514350" algn="just">
              <a:buFont typeface="Wingdings 2" pitchFamily="18" charset="2"/>
              <a:buAutoNum type="arabicPeriod"/>
            </a:pPr>
            <a:endParaRPr lang="es-ES" sz="3800" dirty="0" smtClean="0"/>
          </a:p>
          <a:p>
            <a:pPr marL="514350" indent="-514350" algn="just">
              <a:buFont typeface="Wingdings 2" pitchFamily="18" charset="2"/>
              <a:buAutoNum type="arabicPeriod"/>
            </a:pPr>
            <a:r>
              <a:rPr lang="es-ES" sz="3800" dirty="0" smtClean="0"/>
              <a:t>La evaluación de la implementación </a:t>
            </a:r>
            <a:r>
              <a:rPr lang="es-ES" sz="3800" dirty="0" smtClean="0"/>
              <a:t>de </a:t>
            </a:r>
            <a:r>
              <a:rPr lang="es-ES" sz="3800" dirty="0" smtClean="0"/>
              <a:t>los procesos de la lógica en la enseñanza del </a:t>
            </a:r>
            <a:r>
              <a:rPr lang="es-ES" sz="3800" dirty="0" smtClean="0"/>
              <a:t>español </a:t>
            </a:r>
            <a:r>
              <a:rPr lang="es-ES" sz="3800" dirty="0" smtClean="0"/>
              <a:t>en el aula</a:t>
            </a:r>
            <a:r>
              <a:rPr lang="es-ES" sz="3800" dirty="0" smtClean="0"/>
              <a:t>.</a:t>
            </a:r>
          </a:p>
          <a:p>
            <a:pPr marL="514350" indent="-514350" algn="just">
              <a:buFont typeface="Wingdings 2" pitchFamily="18" charset="2"/>
              <a:buAutoNum type="arabicPeriod"/>
            </a:pPr>
            <a:endParaRPr lang="es-ES" sz="3800" dirty="0" smtClean="0"/>
          </a:p>
          <a:p>
            <a:pPr marL="514350" indent="-514350" algn="just" eaLnBrk="1" hangingPunct="1">
              <a:buFont typeface="Wingdings 2" pitchFamily="18" charset="2"/>
              <a:buAutoNum type="arabicPeriod"/>
            </a:pPr>
            <a:r>
              <a:rPr lang="es-ES" sz="3800" dirty="0" smtClean="0"/>
              <a:t>La evaluación de los aprendizajes adquiridos por los estudiantes.</a:t>
            </a:r>
          </a:p>
          <a:p>
            <a:pPr marL="514350" indent="-514350" algn="just" eaLnBrk="1" hangingPunct="1">
              <a:buFont typeface="Wingdings 2" pitchFamily="18" charset="2"/>
              <a:buAutoNum type="arabicPeriod"/>
            </a:pPr>
            <a:endParaRPr lang="es-ES" dirty="0" smtClean="0"/>
          </a:p>
        </p:txBody>
      </p:sp>
      <p:pic>
        <p:nvPicPr>
          <p:cNvPr id="1026" name="Picture 2" descr="J:\Taller Logica Fotos\20120224_112649.jpg"/>
          <p:cNvPicPr>
            <a:picLocks noChangeAspect="1" noChangeArrowheads="1"/>
          </p:cNvPicPr>
          <p:nvPr/>
        </p:nvPicPr>
        <p:blipFill>
          <a:blip r:embed="rId2" cstate="print"/>
          <a:srcRect/>
          <a:stretch>
            <a:fillRect/>
          </a:stretch>
        </p:blipFill>
        <p:spPr bwMode="auto">
          <a:xfrm>
            <a:off x="5580112" y="1268760"/>
            <a:ext cx="3312368" cy="4032448"/>
          </a:xfrm>
          <a:prstGeom prst="rect">
            <a:avLst/>
          </a:prstGeom>
          <a:noFill/>
          <a:ln w="57150">
            <a:solidFill>
              <a:srgbClr val="FF3300"/>
            </a:solidFill>
          </a:ln>
        </p:spPr>
      </p:pic>
    </p:spTree>
  </p:cSld>
  <p:clrMapOvr>
    <a:masterClrMapping/>
  </p:clrMapOvr>
  <p:transition>
    <p:pull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9816"/>
            <a:ext cx="8229600" cy="1143000"/>
          </a:xfrm>
        </p:spPr>
        <p:txBody>
          <a:bodyPr>
            <a:normAutofit fontScale="90000"/>
            <a:scene3d>
              <a:camera prst="orthographicFront"/>
              <a:lightRig rig="threePt" dir="t"/>
            </a:scene3d>
            <a:sp3d extrusionH="57150">
              <a:bevelT w="38100" h="38100" prst="relaxedInset"/>
            </a:sp3d>
          </a:bodyPr>
          <a:lstStyle/>
          <a:p>
            <a:r>
              <a:rPr lang="es-CR" b="1" spc="50" dirty="0" smtClean="0">
                <a:ln w="12700" cmpd="sng">
                  <a:solidFill>
                    <a:srgbClr val="669900"/>
                  </a:solidFill>
                  <a:prstDash val="solid"/>
                </a:ln>
                <a:solidFill>
                  <a:srgbClr val="99CC00"/>
                </a:solidFill>
                <a:effectLst>
                  <a:glow rad="53100">
                    <a:schemeClr val="accent6">
                      <a:satMod val="180000"/>
                      <a:alpha val="30000"/>
                    </a:schemeClr>
                  </a:glow>
                </a:effectLst>
              </a:rPr>
              <a:t>¡</a:t>
            </a:r>
            <a:r>
              <a:rPr lang="es-CR" b="1" i="1" spc="50" dirty="0" smtClean="0">
                <a:ln w="12700" cmpd="sng">
                  <a:solidFill>
                    <a:srgbClr val="669900"/>
                  </a:solidFill>
                  <a:prstDash val="solid"/>
                </a:ln>
                <a:solidFill>
                  <a:srgbClr val="99CC00"/>
                </a:solidFill>
                <a:effectLst>
                  <a:glow rad="53100">
                    <a:schemeClr val="accent6">
                      <a:satMod val="180000"/>
                      <a:alpha val="30000"/>
                    </a:schemeClr>
                  </a:glow>
                </a:effectLst>
              </a:rPr>
              <a:t>MUCHAS GRACIAS </a:t>
            </a:r>
            <a:br>
              <a:rPr lang="es-CR" b="1" i="1" spc="50" dirty="0" smtClean="0">
                <a:ln w="12700" cmpd="sng">
                  <a:solidFill>
                    <a:srgbClr val="669900"/>
                  </a:solidFill>
                  <a:prstDash val="solid"/>
                </a:ln>
                <a:solidFill>
                  <a:srgbClr val="99CC00"/>
                </a:solidFill>
                <a:effectLst>
                  <a:glow rad="53100">
                    <a:schemeClr val="accent6">
                      <a:satMod val="180000"/>
                      <a:alpha val="30000"/>
                    </a:schemeClr>
                  </a:glow>
                </a:effectLst>
              </a:rPr>
            </a:br>
            <a:r>
              <a:rPr lang="es-CR" b="1" i="1" spc="50" dirty="0" smtClean="0">
                <a:ln w="12700" cmpd="sng">
                  <a:solidFill>
                    <a:srgbClr val="669900"/>
                  </a:solidFill>
                  <a:prstDash val="solid"/>
                </a:ln>
                <a:solidFill>
                  <a:srgbClr val="99CC00"/>
                </a:solidFill>
                <a:effectLst>
                  <a:glow rad="53100">
                    <a:schemeClr val="accent6">
                      <a:satMod val="180000"/>
                      <a:alpha val="30000"/>
                    </a:schemeClr>
                  </a:glow>
                </a:effectLst>
              </a:rPr>
              <a:t>POR SU ATENCIÓN!</a:t>
            </a:r>
            <a:endParaRPr lang="es-CR" b="1" i="1" spc="50" dirty="0">
              <a:ln w="12700" cmpd="sng">
                <a:solidFill>
                  <a:srgbClr val="669900"/>
                </a:solidFill>
                <a:prstDash val="solid"/>
              </a:ln>
              <a:solidFill>
                <a:srgbClr val="99CC00"/>
              </a:solidFill>
              <a:effectLst>
                <a:glow rad="53100">
                  <a:schemeClr val="accent6">
                    <a:satMod val="180000"/>
                    <a:alpha val="30000"/>
                  </a:schemeClr>
                </a:glow>
              </a:effectLst>
            </a:endParaRPr>
          </a:p>
        </p:txBody>
      </p:sp>
      <p:pic>
        <p:nvPicPr>
          <p:cNvPr id="4" name="Picture 2" descr="D:\Respaldo\Administrador\Mis documentos-respaldo\Eve\Asesoría\MATERIAL DE LA ASESORÍA\CD. MATERIAL DE APOYO\COLOR\animales\ShowLetter 008.gif"/>
          <p:cNvPicPr>
            <a:picLocks noGrp="1" noChangeAspect="1" noChangeArrowheads="1" noCrop="1"/>
          </p:cNvPicPr>
          <p:nvPr>
            <p:ph idx="1"/>
          </p:nvPr>
        </p:nvPicPr>
        <p:blipFill>
          <a:blip r:embed="rId2" cstate="print"/>
          <a:stretch>
            <a:fillRect/>
          </a:stretch>
        </p:blipFill>
        <p:spPr bwMode="auto">
          <a:xfrm>
            <a:off x="2915816" y="1916832"/>
            <a:ext cx="3683099" cy="3683099"/>
          </a:xfrm>
          <a:prstGeom prst="rect">
            <a:avLst/>
          </a:prstGeom>
          <a:noFill/>
        </p:spPr>
      </p:pic>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smtClean="0">
                <a:solidFill>
                  <a:srgbClr val="669900"/>
                </a:solidFill>
                <a:effectLst>
                  <a:outerShdw blurRad="38100" dist="38100" dir="2700000" algn="tl">
                    <a:srgbClr val="000000">
                      <a:alpha val="43137"/>
                    </a:srgbClr>
                  </a:outerShdw>
                </a:effectLst>
              </a:rPr>
              <a:t>EL EQUIPO NACIONAL DE LÓGICA</a:t>
            </a:r>
            <a:endParaRPr lang="es-CR" dirty="0">
              <a:solidFill>
                <a:srgbClr val="6699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p:txBody>
          <a:bodyPr>
            <a:normAutofit/>
          </a:bodyPr>
          <a:lstStyle/>
          <a:p>
            <a:pPr algn="just">
              <a:buNone/>
            </a:pPr>
            <a:r>
              <a:rPr lang="es-CR" sz="2100" dirty="0" smtClean="0"/>
              <a:t>     El Equipo Nacional de Lógica está integrado por los siguientes Asesores Nacionales de Español:</a:t>
            </a:r>
          </a:p>
          <a:p>
            <a:pPr algn="just">
              <a:buFont typeface="Wingdings" pitchFamily="2" charset="2"/>
              <a:buChar char="ü"/>
            </a:pPr>
            <a:r>
              <a:rPr lang="es-CR" sz="2100" dirty="0" smtClean="0"/>
              <a:t>Luis Fernando Vega García. IDPUGS. Dpto. Evaluación y Seguimiento.</a:t>
            </a:r>
          </a:p>
          <a:p>
            <a:pPr algn="just">
              <a:buFont typeface="Wingdings" pitchFamily="2" charset="2"/>
              <a:buChar char="ü"/>
            </a:pPr>
            <a:r>
              <a:rPr lang="es-CR" sz="2100" dirty="0" smtClean="0"/>
              <a:t>Maleni Granados Carvajal. Dirección de Desarrollo Curricular.</a:t>
            </a:r>
          </a:p>
          <a:p>
            <a:pPr algn="just">
              <a:buFont typeface="Wingdings" pitchFamily="2" charset="2"/>
              <a:buChar char="ü"/>
            </a:pPr>
            <a:r>
              <a:rPr lang="es-CR" sz="2100" dirty="0" smtClean="0"/>
              <a:t>Luis Fernando Duarte Martínez. IDPUGS. Dpto. de Investigación y Desarrollo.</a:t>
            </a:r>
          </a:p>
          <a:p>
            <a:pPr algn="just">
              <a:buFont typeface="Wingdings" pitchFamily="2" charset="2"/>
              <a:buChar char="ü"/>
            </a:pPr>
            <a:r>
              <a:rPr lang="es-CR" sz="2100" dirty="0" smtClean="0"/>
              <a:t>Guillermo Bustos Peraza. Dirección de Recursos Tecnológicos en Educación.</a:t>
            </a:r>
          </a:p>
          <a:p>
            <a:pPr algn="just">
              <a:buFont typeface="Wingdings" pitchFamily="2" charset="2"/>
              <a:buChar char="ü"/>
            </a:pPr>
            <a:r>
              <a:rPr lang="es-CR" sz="2100" dirty="0" smtClean="0"/>
              <a:t>Ángel Alvarado Cruz. Dirección de Desarrollo Curricular.</a:t>
            </a:r>
          </a:p>
          <a:p>
            <a:pPr algn="just">
              <a:buFont typeface="Wingdings" pitchFamily="2" charset="2"/>
              <a:buChar char="ü"/>
            </a:pPr>
            <a:r>
              <a:rPr lang="es-CR" sz="2100" dirty="0" smtClean="0"/>
              <a:t>Norma Abdallah Ortega. IDPUGS. Dpto. de Desarrollo de Planes y Programas.</a:t>
            </a:r>
          </a:p>
          <a:p>
            <a:pPr algn="just">
              <a:buFont typeface="Wingdings" pitchFamily="2" charset="2"/>
              <a:buChar char="ü"/>
            </a:pPr>
            <a:endParaRPr lang="es-CR" sz="2100" dirty="0" smtClean="0"/>
          </a:p>
          <a:p>
            <a:pPr algn="just">
              <a:buFont typeface="Wingdings" pitchFamily="2" charset="2"/>
              <a:buChar char="ü"/>
            </a:pPr>
            <a:endParaRPr lang="es-CR" sz="2100" dirty="0"/>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sz="3600" b="1" dirty="0" smtClean="0">
                <a:solidFill>
                  <a:srgbClr val="FF3300"/>
                </a:solidFill>
                <a:effectLst>
                  <a:outerShdw blurRad="38100" dist="38100" dir="2700000" algn="tl">
                    <a:srgbClr val="000000">
                      <a:alpha val="43137"/>
                    </a:srgbClr>
                  </a:outerShdw>
                </a:effectLst>
              </a:rPr>
              <a:t>LÓGICA EN LA ENSEÑANZA DEL ESPAÑOL</a:t>
            </a:r>
            <a:endParaRPr lang="es-CR" sz="3600" b="1" dirty="0">
              <a:solidFill>
                <a:srgbClr val="FF3300"/>
              </a:solidFill>
              <a:effectLst>
                <a:outerShdw blurRad="38100" dist="38100" dir="2700000" algn="tl">
                  <a:srgbClr val="000000">
                    <a:alpha val="43137"/>
                  </a:srgbClr>
                </a:outerShdw>
              </a:effectLst>
            </a:endParaRPr>
          </a:p>
        </p:txBody>
      </p:sp>
      <p:sp>
        <p:nvSpPr>
          <p:cNvPr id="3" name="2 Marcador de contenido"/>
          <p:cNvSpPr>
            <a:spLocks noGrp="1"/>
          </p:cNvSpPr>
          <p:nvPr>
            <p:ph idx="1"/>
          </p:nvPr>
        </p:nvSpPr>
        <p:spPr>
          <a:xfrm>
            <a:off x="457200" y="1600200"/>
            <a:ext cx="8363272" cy="4525963"/>
          </a:xfrm>
        </p:spPr>
        <p:txBody>
          <a:bodyPr/>
          <a:lstStyle/>
          <a:p>
            <a:pPr algn="ctr">
              <a:buNone/>
            </a:pPr>
            <a:r>
              <a:rPr lang="es-CR" dirty="0" smtClean="0">
                <a:solidFill>
                  <a:srgbClr val="669900"/>
                </a:solidFill>
                <a:effectLst>
                  <a:outerShdw blurRad="38100" dist="38100" dir="2700000" algn="tl">
                    <a:srgbClr val="000000">
                      <a:alpha val="43137"/>
                    </a:srgbClr>
                  </a:outerShdw>
                </a:effectLst>
              </a:rPr>
              <a:t>¿</a:t>
            </a:r>
            <a:r>
              <a:rPr lang="es-CR" b="1" i="1" dirty="0" smtClean="0">
                <a:solidFill>
                  <a:srgbClr val="669900"/>
                </a:solidFill>
                <a:effectLst>
                  <a:outerShdw blurRad="38100" dist="38100" dir="2700000" algn="tl">
                    <a:srgbClr val="000000">
                      <a:alpha val="43137"/>
                    </a:srgbClr>
                  </a:outerShdw>
                </a:effectLst>
              </a:rPr>
              <a:t>QUÉ ES LÓGICA?</a:t>
            </a:r>
          </a:p>
          <a:p>
            <a:pPr>
              <a:buNone/>
            </a:pPr>
            <a:endParaRPr lang="es-CR" dirty="0" smtClean="0"/>
          </a:p>
          <a:p>
            <a:pPr>
              <a:buNone/>
            </a:pPr>
            <a:endParaRPr lang="es-CR" dirty="0"/>
          </a:p>
        </p:txBody>
      </p:sp>
      <p:sp>
        <p:nvSpPr>
          <p:cNvPr id="4" name="3 Rectángulo"/>
          <p:cNvSpPr/>
          <p:nvPr/>
        </p:nvSpPr>
        <p:spPr>
          <a:xfrm>
            <a:off x="251520" y="2348880"/>
            <a:ext cx="5832648" cy="3416320"/>
          </a:xfrm>
          <a:prstGeom prst="rect">
            <a:avLst/>
          </a:prstGeom>
          <a:ln w="57150">
            <a:solidFill>
              <a:srgbClr val="FF3300"/>
            </a:solidFill>
          </a:ln>
        </p:spPr>
        <p:txBody>
          <a:bodyPr wrap="square">
            <a:spAutoFit/>
          </a:bodyPr>
          <a:lstStyle/>
          <a:p>
            <a:pPr algn="just"/>
            <a:r>
              <a:rPr lang="es-ES" dirty="0" smtClean="0"/>
              <a:t> </a:t>
            </a:r>
            <a:r>
              <a:rPr lang="es-ES" sz="2400" dirty="0" smtClean="0"/>
              <a:t>La lógica es la teoría de la </a:t>
            </a:r>
            <a:r>
              <a:rPr lang="es-ES" sz="2400" i="1" dirty="0" smtClean="0"/>
              <a:t>inferencia </a:t>
            </a:r>
            <a:r>
              <a:rPr lang="es-ES" sz="2400" dirty="0" smtClean="0"/>
              <a:t>y la </a:t>
            </a:r>
            <a:r>
              <a:rPr lang="es-ES" sz="2400" i="1" dirty="0" smtClean="0"/>
              <a:t>inferencia </a:t>
            </a:r>
            <a:r>
              <a:rPr lang="es-ES" sz="2400" dirty="0" smtClean="0"/>
              <a:t>es la relación entre las premisas y la conclusión de un argumento. El saber cómo se relacionan las proposiciones que constituyen un argumento es el tema clave en el estudio de la lógica en Español. Así, por ejemplo, en “El Quijote”, Sancho Panza muestra una gran habilidad para argumentar.</a:t>
            </a:r>
          </a:p>
          <a:p>
            <a:pPr algn="just"/>
            <a:endParaRPr lang="es-ES" sz="2400" b="1" dirty="0" smtClean="0"/>
          </a:p>
        </p:txBody>
      </p:sp>
      <p:pic>
        <p:nvPicPr>
          <p:cNvPr id="5" name="Picture 2"/>
          <p:cNvPicPr>
            <a:picLocks noChangeAspect="1" noChangeArrowheads="1"/>
          </p:cNvPicPr>
          <p:nvPr/>
        </p:nvPicPr>
        <p:blipFill>
          <a:blip r:embed="rId2" cstate="print"/>
          <a:srcRect/>
          <a:stretch>
            <a:fillRect/>
          </a:stretch>
        </p:blipFill>
        <p:spPr bwMode="auto">
          <a:xfrm rot="21213744">
            <a:off x="6448520" y="2691997"/>
            <a:ext cx="2395496" cy="2283680"/>
          </a:xfrm>
          <a:prstGeom prst="rect">
            <a:avLst/>
          </a:prstGeom>
          <a:noFill/>
          <a:ln w="57150">
            <a:solidFill>
              <a:srgbClr val="669900"/>
            </a:solidFill>
            <a:miter lim="800000"/>
            <a:headEnd/>
            <a:tailEnd/>
          </a:ln>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solidFill>
                  <a:srgbClr val="669900"/>
                </a:solidFill>
                <a:effectLst>
                  <a:outerShdw blurRad="38100" dist="38100" dir="2700000" algn="tl">
                    <a:srgbClr val="000000">
                      <a:alpha val="43137"/>
                    </a:srgbClr>
                  </a:outerShdw>
                </a:effectLst>
              </a:rPr>
              <a:t>Objetivo general del proyecto:</a:t>
            </a:r>
            <a:br>
              <a:rPr lang="es-ES" b="1" dirty="0" smtClean="0">
                <a:solidFill>
                  <a:srgbClr val="669900"/>
                </a:solidFill>
                <a:effectLst>
                  <a:outerShdw blurRad="38100" dist="38100" dir="2700000" algn="tl">
                    <a:srgbClr val="000000">
                      <a:alpha val="43137"/>
                    </a:srgbClr>
                  </a:outerShdw>
                </a:effectLst>
              </a:rPr>
            </a:br>
            <a:endParaRPr lang="es-CR" dirty="0">
              <a:solidFill>
                <a:srgbClr val="669900"/>
              </a:solidFill>
              <a:effectLst>
                <a:outerShdw blurRad="38100" dist="38100" dir="2700000" algn="tl">
                  <a:srgbClr val="000000">
                    <a:alpha val="43137"/>
                  </a:srgbClr>
                </a:outerShdw>
              </a:effectLst>
            </a:endParaRPr>
          </a:p>
        </p:txBody>
      </p:sp>
      <p:pic>
        <p:nvPicPr>
          <p:cNvPr id="4" name="Picture 2" descr="D:\Respaldo\Administrador\Mis documentos-respaldo\Eve\Asesoría\MATERIAL DE LA ASESORÍA\CD. MATERIAL DE APOYO\MAFALDA\mafaldayamigos.jpg"/>
          <p:cNvPicPr>
            <a:picLocks noChangeAspect="1" noChangeArrowheads="1"/>
          </p:cNvPicPr>
          <p:nvPr/>
        </p:nvPicPr>
        <p:blipFill>
          <a:blip r:embed="rId2" cstate="print"/>
          <a:srcRect/>
          <a:stretch>
            <a:fillRect/>
          </a:stretch>
        </p:blipFill>
        <p:spPr bwMode="auto">
          <a:xfrm>
            <a:off x="2699792" y="4365104"/>
            <a:ext cx="3629025" cy="1524000"/>
          </a:xfrm>
          <a:prstGeom prst="rect">
            <a:avLst/>
          </a:prstGeom>
          <a:noFill/>
          <a:ln w="57150">
            <a:solidFill>
              <a:srgbClr val="669900"/>
            </a:solidFill>
          </a:ln>
        </p:spPr>
      </p:pic>
      <p:sp>
        <p:nvSpPr>
          <p:cNvPr id="7" name="6 CuadroTexto"/>
          <p:cNvSpPr txBox="1"/>
          <p:nvPr/>
        </p:nvSpPr>
        <p:spPr>
          <a:xfrm>
            <a:off x="971600" y="1340768"/>
            <a:ext cx="7128792" cy="2862322"/>
          </a:xfrm>
          <a:prstGeom prst="rect">
            <a:avLst/>
          </a:prstGeom>
          <a:noFill/>
          <a:ln w="57150">
            <a:solidFill>
              <a:srgbClr val="FF3300"/>
            </a:solidFill>
          </a:ln>
        </p:spPr>
        <p:txBody>
          <a:bodyPr wrap="square" rtlCol="0">
            <a:spAutoFit/>
          </a:bodyPr>
          <a:lstStyle/>
          <a:p>
            <a:pPr algn="just"/>
            <a:r>
              <a:rPr lang="es-ES" sz="3000" dirty="0" smtClean="0"/>
              <a:t>Mejorar la comprensión de textos y la actitud creativa del estudiante frente a éstos mediante la utilización de nociones y técnicas propias de la lógica entendida como teoría de la inferencia formal e informal. Camacho, L. (2011:7)</a:t>
            </a:r>
            <a:endParaRPr lang="es-CR" sz="3000" dirty="0"/>
          </a:p>
        </p:txBody>
      </p:sp>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R" sz="3500" b="1" dirty="0" smtClean="0">
                <a:solidFill>
                  <a:srgbClr val="FF3300"/>
                </a:solidFill>
                <a:effectLst>
                  <a:outerShdw blurRad="38100" dist="38100" dir="2700000" algn="tl">
                    <a:srgbClr val="000000">
                      <a:alpha val="43137"/>
                    </a:srgbClr>
                  </a:outerShdw>
                </a:effectLst>
              </a:rPr>
              <a:t>Objetivos específicos del proyecto de Lógica en la enseñanza del Español</a:t>
            </a:r>
            <a:endParaRPr lang="es-CR" sz="3500" dirty="0">
              <a:solidFill>
                <a:srgbClr val="FF3300"/>
              </a:solidFill>
              <a:effectLst>
                <a:outerShdw blurRad="38100" dist="38100" dir="2700000" algn="tl">
                  <a:srgbClr val="000000">
                    <a:alpha val="43137"/>
                  </a:srgbClr>
                </a:outerShdw>
              </a:effectLst>
            </a:endParaRPr>
          </a:p>
        </p:txBody>
      </p:sp>
      <p:sp>
        <p:nvSpPr>
          <p:cNvPr id="3" name="2 Marcador de texto"/>
          <p:cNvSpPr>
            <a:spLocks noGrp="1"/>
          </p:cNvSpPr>
          <p:nvPr>
            <p:ph type="body" idx="1"/>
          </p:nvPr>
        </p:nvSpPr>
        <p:spPr>
          <a:xfrm>
            <a:off x="251520" y="1484784"/>
            <a:ext cx="4040188" cy="639762"/>
          </a:xfrm>
        </p:spPr>
        <p:txBody>
          <a:bodyPr>
            <a:normAutofit/>
          </a:bodyPr>
          <a:lstStyle/>
          <a:p>
            <a:r>
              <a:rPr lang="es-CR" dirty="0" smtClean="0">
                <a:solidFill>
                  <a:srgbClr val="669900"/>
                </a:solidFill>
                <a:effectLst>
                  <a:outerShdw blurRad="38100" dist="38100" dir="2700000" algn="tl">
                    <a:srgbClr val="000000">
                      <a:alpha val="43137"/>
                    </a:srgbClr>
                  </a:outerShdw>
                </a:effectLst>
              </a:rPr>
              <a:t>Objetivos:</a:t>
            </a:r>
            <a:endParaRPr lang="es-CR" dirty="0">
              <a:solidFill>
                <a:srgbClr val="669900"/>
              </a:solidFill>
              <a:effectLst>
                <a:outerShdw blurRad="38100" dist="38100" dir="2700000" algn="tl">
                  <a:srgbClr val="000000">
                    <a:alpha val="43137"/>
                  </a:srgbClr>
                </a:outerShdw>
              </a:effectLst>
            </a:endParaRPr>
          </a:p>
        </p:txBody>
      </p:sp>
      <p:sp>
        <p:nvSpPr>
          <p:cNvPr id="4" name="3 Marcador de contenido"/>
          <p:cNvSpPr>
            <a:spLocks noGrp="1"/>
          </p:cNvSpPr>
          <p:nvPr>
            <p:ph sz="half" idx="2"/>
          </p:nvPr>
        </p:nvSpPr>
        <p:spPr>
          <a:xfrm>
            <a:off x="323528" y="2132856"/>
            <a:ext cx="4040188" cy="3744416"/>
          </a:xfrm>
          <a:ln w="57150">
            <a:solidFill>
              <a:srgbClr val="FF3300"/>
            </a:solidFill>
          </a:ln>
        </p:spPr>
        <p:txBody>
          <a:bodyPr>
            <a:noAutofit/>
          </a:bodyPr>
          <a:lstStyle/>
          <a:p>
            <a:pPr algn="just">
              <a:buFont typeface="Wingdings 2" pitchFamily="18" charset="2"/>
              <a:buChar char="$"/>
            </a:pPr>
            <a:r>
              <a:rPr lang="es-CR" sz="1700" dirty="0" smtClean="0"/>
              <a:t>Contribuir a prevenir el fracaso escolar que resulta de las deficiencias de los estudiantes al leer, escribir y expresarse verbalmente.</a:t>
            </a:r>
          </a:p>
          <a:p>
            <a:pPr algn="just">
              <a:buFont typeface="Wingdings 2" pitchFamily="18" charset="2"/>
              <a:buChar char="$"/>
            </a:pPr>
            <a:r>
              <a:rPr lang="es-CR" sz="1700" dirty="0" smtClean="0"/>
              <a:t>Reforzar las operaciones lógicas en las que se basan las estrategias para localizar, organizar y analizar la información.</a:t>
            </a:r>
          </a:p>
          <a:p>
            <a:pPr algn="just">
              <a:buFont typeface="Wingdings 2" pitchFamily="18" charset="2"/>
              <a:buChar char="$"/>
            </a:pPr>
            <a:r>
              <a:rPr lang="es-CR" sz="1700" dirty="0" smtClean="0"/>
              <a:t>Desarrollar ampliamente el componente inferencial en la actitud creativa de los estudiantes, en relación con  los textos que leen.</a:t>
            </a:r>
            <a:r>
              <a:rPr lang="es-ES" sz="1700" dirty="0" smtClean="0"/>
              <a:t> Camacho, L. (2011:7)</a:t>
            </a:r>
            <a:endParaRPr lang="es-CR" sz="1700" dirty="0"/>
          </a:p>
        </p:txBody>
      </p:sp>
      <p:sp>
        <p:nvSpPr>
          <p:cNvPr id="5" name="4 Marcador de texto"/>
          <p:cNvSpPr>
            <a:spLocks noGrp="1"/>
          </p:cNvSpPr>
          <p:nvPr>
            <p:ph type="body" sz="quarter" idx="3"/>
          </p:nvPr>
        </p:nvSpPr>
        <p:spPr>
          <a:xfrm>
            <a:off x="4562673" y="1493094"/>
            <a:ext cx="4041775" cy="639762"/>
          </a:xfrm>
        </p:spPr>
        <p:txBody>
          <a:bodyPr/>
          <a:lstStyle/>
          <a:p>
            <a:r>
              <a:rPr lang="es-CR" dirty="0" smtClean="0">
                <a:solidFill>
                  <a:srgbClr val="669900"/>
                </a:solidFill>
                <a:effectLst>
                  <a:outerShdw blurRad="38100" dist="38100" dir="2700000" algn="tl">
                    <a:srgbClr val="000000">
                      <a:alpha val="43137"/>
                    </a:srgbClr>
                  </a:outerShdw>
                </a:effectLst>
              </a:rPr>
              <a:t>Argumentación:</a:t>
            </a:r>
            <a:endParaRPr lang="es-CR" dirty="0">
              <a:solidFill>
                <a:srgbClr val="669900"/>
              </a:solidFill>
              <a:effectLst>
                <a:outerShdw blurRad="38100" dist="38100" dir="2700000" algn="tl">
                  <a:srgbClr val="000000">
                    <a:alpha val="43137"/>
                  </a:srgbClr>
                </a:outerShdw>
              </a:effectLst>
            </a:endParaRPr>
          </a:p>
        </p:txBody>
      </p:sp>
      <p:pic>
        <p:nvPicPr>
          <p:cNvPr id="7" name="Imagen 1" descr="cid:91FC6C54928F4C4E993259498A004F24@JACisnerosML"/>
          <p:cNvPicPr>
            <a:picLocks noGrp="1" noChangeAspect="1" noChangeArrowheads="1"/>
          </p:cNvPicPr>
          <p:nvPr>
            <p:ph sz="quarter" idx="4"/>
          </p:nvPr>
        </p:nvPicPr>
        <p:blipFill>
          <a:blip r:embed="rId2" cstate="print"/>
          <a:srcRect/>
          <a:stretch>
            <a:fillRect/>
          </a:stretch>
        </p:blipFill>
        <p:spPr bwMode="auto">
          <a:xfrm>
            <a:off x="4706689" y="2132856"/>
            <a:ext cx="4041775" cy="3744416"/>
          </a:xfrm>
          <a:prstGeom prst="rect">
            <a:avLst/>
          </a:prstGeom>
          <a:noFill/>
          <a:ln w="57150">
            <a:solidFill>
              <a:srgbClr val="669900"/>
            </a:solidFill>
            <a:miter lim="800000"/>
            <a:headEnd/>
            <a:tailEnd/>
          </a:ln>
        </p:spPr>
      </p:pic>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smtClean="0">
                <a:solidFill>
                  <a:srgbClr val="669900"/>
                </a:solidFill>
                <a:effectLst>
                  <a:outerShdw blurRad="38100" dist="38100" dir="2700000" algn="tl">
                    <a:srgbClr val="000000">
                      <a:alpha val="43137"/>
                    </a:srgbClr>
                  </a:outerShdw>
                </a:effectLst>
              </a:rPr>
              <a:t>Programas </a:t>
            </a:r>
            <a:r>
              <a:rPr lang="es-CR" dirty="0" smtClean="0">
                <a:solidFill>
                  <a:srgbClr val="669900"/>
                </a:solidFill>
                <a:effectLst>
                  <a:outerShdw blurRad="38100" dist="38100" dir="2700000" algn="tl">
                    <a:srgbClr val="000000">
                      <a:alpha val="43137"/>
                    </a:srgbClr>
                  </a:outerShdw>
                </a:effectLst>
              </a:rPr>
              <a:t>de Estudio de </a:t>
            </a:r>
            <a:r>
              <a:rPr lang="es-CR" dirty="0" smtClean="0">
                <a:solidFill>
                  <a:srgbClr val="669900"/>
                </a:solidFill>
                <a:effectLst>
                  <a:outerShdw blurRad="38100" dist="38100" dir="2700000" algn="tl">
                    <a:srgbClr val="000000">
                      <a:alpha val="43137"/>
                    </a:srgbClr>
                  </a:outerShdw>
                </a:effectLst>
              </a:rPr>
              <a:t>Lógica </a:t>
            </a:r>
            <a:r>
              <a:rPr lang="es-CR" dirty="0" smtClean="0">
                <a:solidFill>
                  <a:srgbClr val="669900"/>
                </a:solidFill>
                <a:effectLst>
                  <a:outerShdw blurRad="38100" dist="38100" dir="2700000" algn="tl">
                    <a:srgbClr val="000000">
                      <a:alpha val="43137"/>
                    </a:srgbClr>
                  </a:outerShdw>
                </a:effectLst>
              </a:rPr>
              <a:t>en </a:t>
            </a:r>
            <a:r>
              <a:rPr lang="es-CR" dirty="0" smtClean="0">
                <a:solidFill>
                  <a:srgbClr val="669900"/>
                </a:solidFill>
                <a:effectLst>
                  <a:outerShdw blurRad="38100" dist="38100" dir="2700000" algn="tl">
                    <a:srgbClr val="000000">
                      <a:alpha val="43137"/>
                    </a:srgbClr>
                  </a:outerShdw>
                </a:effectLst>
              </a:rPr>
              <a:t>Español</a:t>
            </a:r>
            <a:endParaRPr lang="es-CR" dirty="0">
              <a:solidFill>
                <a:srgbClr val="669900"/>
              </a:solidFill>
              <a:effectLst>
                <a:outerShdw blurRad="38100" dist="38100" dir="2700000" algn="tl">
                  <a:srgbClr val="000000">
                    <a:alpha val="43137"/>
                  </a:srgbClr>
                </a:outerShdw>
              </a:effectLst>
            </a:endParaRPr>
          </a:p>
        </p:txBody>
      </p:sp>
      <p:sp>
        <p:nvSpPr>
          <p:cNvPr id="12" name="11 CuadroTexto"/>
          <p:cNvSpPr txBox="1"/>
          <p:nvPr/>
        </p:nvSpPr>
        <p:spPr>
          <a:xfrm>
            <a:off x="251520" y="2996952"/>
            <a:ext cx="2592288" cy="2862322"/>
          </a:xfrm>
          <a:prstGeom prst="rect">
            <a:avLst/>
          </a:prstGeom>
          <a:solidFill>
            <a:srgbClr val="99CC00"/>
          </a:solidFill>
          <a:ln w="57150">
            <a:solidFill>
              <a:srgbClr val="FF3300"/>
            </a:solidFill>
          </a:ln>
        </p:spPr>
        <p:txBody>
          <a:bodyPr wrap="square" rtlCol="0">
            <a:spAutoFit/>
          </a:bodyPr>
          <a:lstStyle/>
          <a:p>
            <a:r>
              <a:rPr lang="es-CR" b="1" dirty="0" smtClean="0">
                <a:solidFill>
                  <a:schemeClr val="accent4">
                    <a:lumMod val="50000"/>
                  </a:schemeClr>
                </a:solidFill>
                <a:latin typeface="Century Gothic" pitchFamily="34" charset="0"/>
              </a:rPr>
              <a:t>1. </a:t>
            </a:r>
            <a:r>
              <a:rPr lang="es-CR" dirty="0" smtClean="0">
                <a:solidFill>
                  <a:schemeClr val="accent4">
                    <a:lumMod val="50000"/>
                  </a:schemeClr>
                </a:solidFill>
              </a:rPr>
              <a:t>Desarrollar la capacidad de detectar razonamientos, argumentos y argumentaciones en diferentes textos.</a:t>
            </a:r>
            <a:endParaRPr lang="es-CR" dirty="0" smtClean="0"/>
          </a:p>
          <a:p>
            <a:r>
              <a:rPr lang="es-CR" b="1" dirty="0" smtClean="0">
                <a:solidFill>
                  <a:schemeClr val="accent4">
                    <a:lumMod val="50000"/>
                  </a:schemeClr>
                </a:solidFill>
              </a:rPr>
              <a:t>2. </a:t>
            </a:r>
            <a:r>
              <a:rPr lang="es-CR" dirty="0" smtClean="0">
                <a:solidFill>
                  <a:schemeClr val="accent4">
                    <a:lumMod val="50000"/>
                  </a:schemeClr>
                </a:solidFill>
              </a:rPr>
              <a:t>Distinguir entre lenguajes naturales y artificiales en textos de diferente categoría.</a:t>
            </a:r>
            <a:endParaRPr lang="es-CR" dirty="0"/>
          </a:p>
        </p:txBody>
      </p:sp>
      <p:sp>
        <p:nvSpPr>
          <p:cNvPr id="13" name="12 CuadroTexto"/>
          <p:cNvSpPr txBox="1"/>
          <p:nvPr/>
        </p:nvSpPr>
        <p:spPr>
          <a:xfrm>
            <a:off x="3131840" y="2996952"/>
            <a:ext cx="2232248" cy="2840256"/>
          </a:xfrm>
          <a:prstGeom prst="rect">
            <a:avLst/>
          </a:prstGeom>
          <a:solidFill>
            <a:srgbClr val="99CC00"/>
          </a:solidFill>
          <a:ln w="57150">
            <a:solidFill>
              <a:srgbClr val="FF3300"/>
            </a:solidFill>
          </a:ln>
        </p:spPr>
        <p:txBody>
          <a:bodyPr wrap="square" rtlCol="0">
            <a:spAutoFit/>
          </a:bodyPr>
          <a:lstStyle/>
          <a:p>
            <a:r>
              <a:rPr lang="es-CR" dirty="0" smtClean="0">
                <a:solidFill>
                  <a:schemeClr val="accent4">
                    <a:lumMod val="50000"/>
                  </a:schemeClr>
                </a:solidFill>
                <a:latin typeface="Century Gothic" pitchFamily="34" charset="0"/>
              </a:rPr>
              <a:t>-</a:t>
            </a:r>
            <a:r>
              <a:rPr lang="es-CR" dirty="0" smtClean="0">
                <a:solidFill>
                  <a:schemeClr val="accent4">
                    <a:lumMod val="50000"/>
                  </a:schemeClr>
                </a:solidFill>
              </a:rPr>
              <a:t>Noción de razonamiento o argumento,  argumentación e inferencia.</a:t>
            </a:r>
          </a:p>
          <a:p>
            <a:r>
              <a:rPr lang="es-CR" dirty="0" smtClean="0">
                <a:solidFill>
                  <a:schemeClr val="accent4">
                    <a:lumMod val="50000"/>
                  </a:schemeClr>
                </a:solidFill>
              </a:rPr>
              <a:t>-Características de un argumento.</a:t>
            </a:r>
            <a:endParaRPr lang="es-CR" dirty="0" smtClean="0"/>
          </a:p>
          <a:p>
            <a:r>
              <a:rPr lang="es-CR" dirty="0" smtClean="0">
                <a:solidFill>
                  <a:schemeClr val="accent4">
                    <a:lumMod val="50000"/>
                  </a:schemeClr>
                </a:solidFill>
              </a:rPr>
              <a:t>-Características de los lenguajes naturales.</a:t>
            </a:r>
            <a:endParaRPr lang="es-CR" dirty="0"/>
          </a:p>
        </p:txBody>
      </p:sp>
      <p:sp>
        <p:nvSpPr>
          <p:cNvPr id="14" name="13 CuadroTexto"/>
          <p:cNvSpPr txBox="1"/>
          <p:nvPr/>
        </p:nvSpPr>
        <p:spPr>
          <a:xfrm>
            <a:off x="5796136" y="2976041"/>
            <a:ext cx="3024336" cy="3693319"/>
          </a:xfrm>
          <a:prstGeom prst="rect">
            <a:avLst/>
          </a:prstGeom>
          <a:solidFill>
            <a:srgbClr val="99CC00"/>
          </a:solidFill>
          <a:ln w="57150">
            <a:solidFill>
              <a:srgbClr val="FF3300"/>
            </a:solidFill>
          </a:ln>
        </p:spPr>
        <p:txBody>
          <a:bodyPr wrap="square" rtlCol="0">
            <a:spAutoFit/>
          </a:bodyPr>
          <a:lstStyle/>
          <a:p>
            <a:r>
              <a:rPr lang="es-CR" sz="1600" dirty="0" smtClean="0">
                <a:solidFill>
                  <a:schemeClr val="accent4">
                    <a:lumMod val="50000"/>
                  </a:schemeClr>
                </a:solidFill>
                <a:latin typeface="Century Gothic" pitchFamily="34" charset="0"/>
              </a:rPr>
              <a:t>-</a:t>
            </a:r>
            <a:r>
              <a:rPr lang="es-CR" dirty="0" smtClean="0">
                <a:solidFill>
                  <a:schemeClr val="accent4">
                    <a:lumMod val="50000"/>
                  </a:schemeClr>
                </a:solidFill>
              </a:rPr>
              <a:t>Reconocimiento de las nociones de razonamientos, en diferentes textos y en la vida cotidiana.</a:t>
            </a:r>
          </a:p>
          <a:p>
            <a:r>
              <a:rPr lang="es-CR" dirty="0" smtClean="0">
                <a:solidFill>
                  <a:schemeClr val="accent4">
                    <a:lumMod val="50000"/>
                  </a:schemeClr>
                </a:solidFill>
              </a:rPr>
              <a:t>-Identificación de las características de </a:t>
            </a:r>
            <a:r>
              <a:rPr lang="es-CR" i="1" dirty="0" smtClean="0">
                <a:solidFill>
                  <a:schemeClr val="accent4">
                    <a:lumMod val="50000"/>
                  </a:schemeClr>
                </a:solidFill>
              </a:rPr>
              <a:t> </a:t>
            </a:r>
            <a:r>
              <a:rPr lang="es-CR" dirty="0" smtClean="0">
                <a:solidFill>
                  <a:schemeClr val="accent4">
                    <a:lumMod val="50000"/>
                  </a:schemeClr>
                </a:solidFill>
              </a:rPr>
              <a:t>argumentos, razonamientos y argumentaciones. Distinción entre lenguajes naturales y artificiales en textos de diferente categoría</a:t>
            </a:r>
            <a:r>
              <a:rPr lang="es-CR" sz="1600" dirty="0" smtClean="0">
                <a:solidFill>
                  <a:schemeClr val="accent4">
                    <a:lumMod val="50000"/>
                  </a:schemeClr>
                </a:solidFill>
              </a:rPr>
              <a:t>.</a:t>
            </a:r>
            <a:endParaRPr lang="es-CR" sz="1600" dirty="0"/>
          </a:p>
        </p:txBody>
      </p:sp>
      <p:sp>
        <p:nvSpPr>
          <p:cNvPr id="15" name="14 Rectángulo"/>
          <p:cNvSpPr/>
          <p:nvPr/>
        </p:nvSpPr>
        <p:spPr>
          <a:xfrm>
            <a:off x="251520" y="1764105"/>
            <a:ext cx="7416824" cy="58477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contourClr>
                <a:schemeClr val="accent4">
                  <a:alpha val="95000"/>
                </a:schemeClr>
              </a:contourClr>
            </a:sp3d>
          </a:bodyPr>
          <a:lstStyle/>
          <a:p>
            <a:r>
              <a:rPr lang="es-ES" sz="3200" b="1" cap="none" spc="0" dirty="0" smtClean="0">
                <a:ln>
                  <a:solidFill>
                    <a:srgbClr val="669900"/>
                  </a:solidFill>
                  <a:prstDash val="solid"/>
                </a:ln>
                <a:solidFill>
                  <a:srgbClr val="FF3300"/>
                </a:solidFill>
                <a:effectLst>
                  <a:innerShdw blurRad="63500" dist="50800" dir="13500000">
                    <a:prstClr val="black">
                      <a:alpha val="50000"/>
                    </a:prstClr>
                  </a:innerShdw>
                </a:effectLst>
              </a:rPr>
              <a:t>Sétimo Año: (2009:32,33)</a:t>
            </a:r>
            <a:endParaRPr lang="es-ES" sz="3200" b="1" cap="none" spc="0" dirty="0">
              <a:ln>
                <a:solidFill>
                  <a:srgbClr val="669900"/>
                </a:solidFill>
                <a:prstDash val="solid"/>
              </a:ln>
              <a:solidFill>
                <a:srgbClr val="FF3300"/>
              </a:solidFill>
              <a:effectLst>
                <a:innerShdw blurRad="63500" dist="50800" dir="13500000">
                  <a:prstClr val="black">
                    <a:alpha val="50000"/>
                  </a:prstClr>
                </a:innerShdw>
              </a:effectLst>
            </a:endParaRPr>
          </a:p>
        </p:txBody>
      </p:sp>
      <p:sp>
        <p:nvSpPr>
          <p:cNvPr id="16" name="15 Rectángulo"/>
          <p:cNvSpPr/>
          <p:nvPr/>
        </p:nvSpPr>
        <p:spPr>
          <a:xfrm>
            <a:off x="323528" y="2420888"/>
            <a:ext cx="2088232" cy="430887"/>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cross"/>
              <a:contourClr>
                <a:schemeClr val="accent3">
                  <a:tint val="100000"/>
                  <a:shade val="100000"/>
                  <a:satMod val="100000"/>
                  <a:hueMod val="100000"/>
                </a:schemeClr>
              </a:contourClr>
            </a:sp3d>
          </a:bodyPr>
          <a:lstStyle/>
          <a:p>
            <a:pPr algn="ctr"/>
            <a:r>
              <a:rPr lang="es-ES" sz="2200" b="1" cap="none" spc="0" dirty="0" smtClean="0">
                <a:ln>
                  <a:solidFill>
                    <a:srgbClr val="669900"/>
                  </a:solidFill>
                </a:ln>
                <a:solidFill>
                  <a:srgbClr val="669900"/>
                </a:solidFill>
                <a:effectLst>
                  <a:outerShdw blurRad="38100" dist="38100" dir="2700000" algn="tl">
                    <a:srgbClr val="000000">
                      <a:alpha val="43137"/>
                    </a:srgbClr>
                  </a:outerShdw>
                </a:effectLst>
              </a:rPr>
              <a:t>Objetivo</a:t>
            </a:r>
            <a:endParaRPr lang="es-ES" sz="2200" b="1" cap="none" spc="0" dirty="0">
              <a:ln>
                <a:solidFill>
                  <a:srgbClr val="669900"/>
                </a:solidFill>
              </a:ln>
              <a:solidFill>
                <a:srgbClr val="669900"/>
              </a:solidFill>
              <a:effectLst>
                <a:outerShdw blurRad="38100" dist="38100" dir="2700000" algn="tl">
                  <a:srgbClr val="000000">
                    <a:alpha val="43137"/>
                  </a:srgbClr>
                </a:outerShdw>
              </a:effectLst>
            </a:endParaRPr>
          </a:p>
        </p:txBody>
      </p:sp>
      <p:sp>
        <p:nvSpPr>
          <p:cNvPr id="17" name="16 Rectángulo"/>
          <p:cNvSpPr/>
          <p:nvPr/>
        </p:nvSpPr>
        <p:spPr>
          <a:xfrm>
            <a:off x="3203848" y="2420888"/>
            <a:ext cx="2466791" cy="430887"/>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cross"/>
              <a:contourClr>
                <a:schemeClr val="accent3">
                  <a:tint val="100000"/>
                  <a:shade val="100000"/>
                  <a:satMod val="100000"/>
                  <a:hueMod val="100000"/>
                </a:schemeClr>
              </a:contourClr>
            </a:sp3d>
          </a:bodyPr>
          <a:lstStyle/>
          <a:p>
            <a:pPr algn="ctr"/>
            <a:r>
              <a:rPr lang="es-ES" sz="2200" b="1" cap="none" spc="0" dirty="0" smtClean="0">
                <a:ln>
                  <a:solidFill>
                    <a:srgbClr val="669900"/>
                  </a:solidFill>
                </a:ln>
                <a:solidFill>
                  <a:srgbClr val="669900"/>
                </a:solidFill>
                <a:effectLst>
                  <a:outerShdw blurRad="38100" dist="38100" dir="2700000" algn="tl">
                    <a:srgbClr val="000000">
                      <a:alpha val="43137"/>
                    </a:srgbClr>
                  </a:outerShdw>
                </a:effectLst>
              </a:rPr>
              <a:t>Contenido</a:t>
            </a:r>
            <a:endParaRPr lang="es-ES" sz="2200" b="1" cap="none" spc="0" dirty="0">
              <a:ln>
                <a:solidFill>
                  <a:srgbClr val="669900"/>
                </a:solidFill>
              </a:ln>
              <a:solidFill>
                <a:srgbClr val="669900"/>
              </a:solidFill>
              <a:effectLst>
                <a:outerShdw blurRad="38100" dist="38100" dir="2700000" algn="tl">
                  <a:srgbClr val="000000">
                    <a:alpha val="43137"/>
                  </a:srgbClr>
                </a:outerShdw>
              </a:effectLst>
            </a:endParaRPr>
          </a:p>
        </p:txBody>
      </p:sp>
      <p:sp>
        <p:nvSpPr>
          <p:cNvPr id="18" name="17 Rectángulo"/>
          <p:cNvSpPr/>
          <p:nvPr/>
        </p:nvSpPr>
        <p:spPr>
          <a:xfrm>
            <a:off x="5652120" y="2420888"/>
            <a:ext cx="3250952" cy="40011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cross"/>
              <a:contourClr>
                <a:schemeClr val="accent3">
                  <a:tint val="100000"/>
                  <a:shade val="100000"/>
                  <a:satMod val="100000"/>
                  <a:hueMod val="100000"/>
                </a:schemeClr>
              </a:contourClr>
            </a:sp3d>
          </a:bodyPr>
          <a:lstStyle/>
          <a:p>
            <a:pPr algn="ctr"/>
            <a:r>
              <a:rPr lang="es-ES" sz="2000" b="1" cap="none" spc="0" dirty="0" smtClean="0">
                <a:ln>
                  <a:solidFill>
                    <a:srgbClr val="669900"/>
                  </a:solidFill>
                </a:ln>
                <a:solidFill>
                  <a:srgbClr val="669900"/>
                </a:solidFill>
                <a:effectLst>
                  <a:outerShdw blurRad="38100" dist="38100" dir="2700000" algn="tl">
                    <a:srgbClr val="000000">
                      <a:alpha val="43137"/>
                    </a:srgbClr>
                  </a:outerShdw>
                </a:effectLst>
              </a:rPr>
              <a:t>Aprendizajes por evaluar</a:t>
            </a:r>
            <a:endParaRPr lang="es-ES" sz="2000" b="1" cap="none" spc="0" dirty="0">
              <a:ln>
                <a:solidFill>
                  <a:srgbClr val="669900"/>
                </a:solidFill>
              </a:ln>
              <a:solidFill>
                <a:srgbClr val="669900"/>
              </a:solidFill>
              <a:effectLst>
                <a:outerShdw blurRad="38100" dist="38100" dir="2700000" algn="tl">
                  <a:srgbClr val="000000">
                    <a:alpha val="43137"/>
                  </a:srgbClr>
                </a:outerShdw>
              </a:effectLst>
            </a:endParaRPr>
          </a:p>
        </p:txBody>
      </p:sp>
      <p:pic>
        <p:nvPicPr>
          <p:cNvPr id="10" name="Picture 2" descr="D:\Respaldo\Administrador\Mis documentos-respaldo\Eve\Asesoría\MATERIAL DE LA ASESORÍA\CD. MATERIAL DE APOYO\MAFALDA\Estoy leyendo.bmp"/>
          <p:cNvPicPr>
            <a:picLocks noChangeAspect="1" noChangeArrowheads="1"/>
          </p:cNvPicPr>
          <p:nvPr/>
        </p:nvPicPr>
        <p:blipFill>
          <a:blip r:embed="rId2" cstate="print"/>
          <a:srcRect/>
          <a:stretch>
            <a:fillRect/>
          </a:stretch>
        </p:blipFill>
        <p:spPr bwMode="auto">
          <a:xfrm>
            <a:off x="7452320" y="1196752"/>
            <a:ext cx="1371976" cy="931131"/>
          </a:xfrm>
          <a:prstGeom prst="rect">
            <a:avLst/>
          </a:prstGeom>
          <a:noFill/>
          <a:ln w="38100">
            <a:solidFill>
              <a:srgbClr val="FF3300"/>
            </a:solidFill>
          </a:ln>
        </p:spPr>
      </p:pic>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504" y="1712997"/>
            <a:ext cx="3024336" cy="4524315"/>
          </a:xfrm>
          <a:prstGeom prst="rect">
            <a:avLst/>
          </a:prstGeom>
          <a:solidFill>
            <a:srgbClr val="99CC00"/>
          </a:solidFill>
          <a:ln w="57150">
            <a:solidFill>
              <a:srgbClr val="FF3300"/>
            </a:solidFill>
          </a:ln>
        </p:spPr>
        <p:txBody>
          <a:bodyPr wrap="square" rtlCol="0">
            <a:spAutoFit/>
          </a:bodyPr>
          <a:lstStyle/>
          <a:p>
            <a:pPr marL="342900" indent="-342900">
              <a:buAutoNum type="arabicPeriod"/>
            </a:pPr>
            <a:r>
              <a:rPr lang="es-CR" dirty="0" smtClean="0">
                <a:solidFill>
                  <a:schemeClr val="accent4">
                    <a:lumMod val="50000"/>
                  </a:schemeClr>
                </a:solidFill>
              </a:rPr>
              <a:t>Reconocer propiedades de los términos. Extensión e intensión, ambigüedad y vaguedad, uso y mención.</a:t>
            </a:r>
          </a:p>
          <a:p>
            <a:pPr marL="342900" indent="-342900">
              <a:buAutoNum type="arabicPeriod"/>
            </a:pPr>
            <a:r>
              <a:rPr lang="es-CR" dirty="0" smtClean="0">
                <a:solidFill>
                  <a:schemeClr val="accent4">
                    <a:lumMod val="50000"/>
                  </a:schemeClr>
                </a:solidFill>
              </a:rPr>
              <a:t>Reconocer tipos de acuerdo y desacuerdo.</a:t>
            </a:r>
          </a:p>
          <a:p>
            <a:pPr marL="342900" indent="-342900">
              <a:buAutoNum type="arabicPeriod"/>
            </a:pPr>
            <a:r>
              <a:rPr lang="es-CR" dirty="0" smtClean="0">
                <a:solidFill>
                  <a:schemeClr val="accent4">
                    <a:lumMod val="50000"/>
                  </a:schemeClr>
                </a:solidFill>
              </a:rPr>
              <a:t>Identificar los tipos de proposiciones (tautológicas, contradictorias, contingentes).</a:t>
            </a:r>
          </a:p>
          <a:p>
            <a:pPr marL="342900" indent="-342900">
              <a:buAutoNum type="arabicPeriod"/>
            </a:pPr>
            <a:r>
              <a:rPr lang="es-CR" dirty="0" smtClean="0">
                <a:solidFill>
                  <a:schemeClr val="accent4">
                    <a:lumMod val="50000"/>
                  </a:schemeClr>
                </a:solidFill>
              </a:rPr>
              <a:t>Desarrollar la capacidad de construir definiciones correctas.  </a:t>
            </a:r>
            <a:endParaRPr lang="es-CR" dirty="0"/>
          </a:p>
        </p:txBody>
      </p:sp>
      <p:sp>
        <p:nvSpPr>
          <p:cNvPr id="3" name="2 CuadroTexto"/>
          <p:cNvSpPr txBox="1"/>
          <p:nvPr/>
        </p:nvSpPr>
        <p:spPr>
          <a:xfrm>
            <a:off x="3203848" y="1712997"/>
            <a:ext cx="2664296" cy="4801314"/>
          </a:xfrm>
          <a:prstGeom prst="rect">
            <a:avLst/>
          </a:prstGeom>
          <a:solidFill>
            <a:srgbClr val="99CC00"/>
          </a:solidFill>
          <a:ln w="57150">
            <a:solidFill>
              <a:srgbClr val="FF3300"/>
            </a:solidFill>
          </a:ln>
        </p:spPr>
        <p:txBody>
          <a:bodyPr wrap="square" rtlCol="0">
            <a:spAutoFit/>
          </a:bodyPr>
          <a:lstStyle/>
          <a:p>
            <a:r>
              <a:rPr lang="es-CR" dirty="0" smtClean="0">
                <a:solidFill>
                  <a:schemeClr val="accent4">
                    <a:lumMod val="50000"/>
                  </a:schemeClr>
                </a:solidFill>
              </a:rPr>
              <a:t>-Propiedades de los términos: extensión e intensión, ambigüedad y vaguedad, uso y mención.</a:t>
            </a:r>
          </a:p>
          <a:p>
            <a:r>
              <a:rPr lang="es-CR" dirty="0" smtClean="0">
                <a:solidFill>
                  <a:schemeClr val="accent4">
                    <a:lumMod val="50000"/>
                  </a:schemeClr>
                </a:solidFill>
              </a:rPr>
              <a:t>-Tipos de acuerdo y desacuerdo.</a:t>
            </a:r>
          </a:p>
          <a:p>
            <a:r>
              <a:rPr lang="es-CR" dirty="0" smtClean="0">
                <a:solidFill>
                  <a:schemeClr val="accent4">
                    <a:lumMod val="50000"/>
                  </a:schemeClr>
                </a:solidFill>
              </a:rPr>
              <a:t>-Construcción de la noción de proposición.</a:t>
            </a:r>
          </a:p>
          <a:p>
            <a:r>
              <a:rPr lang="es-CR" dirty="0" smtClean="0">
                <a:solidFill>
                  <a:schemeClr val="accent4">
                    <a:lumMod val="50000"/>
                  </a:schemeClr>
                </a:solidFill>
              </a:rPr>
              <a:t>-Tipos de proposiciones, desde el punto de vista de la Lógica.</a:t>
            </a:r>
          </a:p>
          <a:p>
            <a:r>
              <a:rPr lang="es-CR" dirty="0" smtClean="0">
                <a:solidFill>
                  <a:schemeClr val="accent4">
                    <a:lumMod val="50000"/>
                  </a:schemeClr>
                </a:solidFill>
              </a:rPr>
              <a:t> -Construcción de la noción de definición.</a:t>
            </a:r>
          </a:p>
          <a:p>
            <a:r>
              <a:rPr lang="es-CR" dirty="0" smtClean="0">
                <a:solidFill>
                  <a:schemeClr val="accent4">
                    <a:lumMod val="50000"/>
                  </a:schemeClr>
                </a:solidFill>
              </a:rPr>
              <a:t>-Tipos y estrategias para definir correctamente</a:t>
            </a:r>
            <a:r>
              <a:rPr lang="es-CR" dirty="0" smtClean="0">
                <a:solidFill>
                  <a:schemeClr val="accent4">
                    <a:lumMod val="50000"/>
                  </a:schemeClr>
                </a:solidFill>
                <a:latin typeface="Century Gothic" pitchFamily="34" charset="0"/>
              </a:rPr>
              <a:t>.</a:t>
            </a:r>
          </a:p>
        </p:txBody>
      </p:sp>
      <p:sp>
        <p:nvSpPr>
          <p:cNvPr id="4" name="3 CuadroTexto"/>
          <p:cNvSpPr txBox="1"/>
          <p:nvPr/>
        </p:nvSpPr>
        <p:spPr>
          <a:xfrm>
            <a:off x="6012160" y="1700808"/>
            <a:ext cx="3024336" cy="4801314"/>
          </a:xfrm>
          <a:prstGeom prst="rect">
            <a:avLst/>
          </a:prstGeom>
          <a:solidFill>
            <a:srgbClr val="99CC00"/>
          </a:solidFill>
          <a:ln w="57150">
            <a:solidFill>
              <a:srgbClr val="FF3300"/>
            </a:solidFill>
          </a:ln>
        </p:spPr>
        <p:txBody>
          <a:bodyPr wrap="square" rtlCol="0">
            <a:spAutoFit/>
          </a:bodyPr>
          <a:lstStyle/>
          <a:p>
            <a:pPr>
              <a:buFont typeface="Wingdings" pitchFamily="2" charset="2"/>
              <a:buChar char="§"/>
            </a:pPr>
            <a:r>
              <a:rPr lang="es-CR" sz="1600" dirty="0" smtClean="0">
                <a:solidFill>
                  <a:schemeClr val="accent4">
                    <a:lumMod val="50000"/>
                  </a:schemeClr>
                </a:solidFill>
              </a:rPr>
              <a:t>Distinción de las propiedades de los términos en diversos textos.</a:t>
            </a:r>
          </a:p>
          <a:p>
            <a:r>
              <a:rPr lang="es-CR" sz="1600" dirty="0" smtClean="0">
                <a:solidFill>
                  <a:schemeClr val="accent4">
                    <a:lumMod val="50000"/>
                  </a:schemeClr>
                </a:solidFill>
              </a:rPr>
              <a:t>Diferenciación entre tipos de acuerdo y desacuerdo. </a:t>
            </a:r>
          </a:p>
          <a:p>
            <a:pPr>
              <a:buFont typeface="Wingdings" pitchFamily="2" charset="2"/>
              <a:buChar char="§"/>
            </a:pPr>
            <a:r>
              <a:rPr lang="es-CR" sz="1600" dirty="0" smtClean="0">
                <a:solidFill>
                  <a:schemeClr val="accent4">
                    <a:lumMod val="50000"/>
                  </a:schemeClr>
                </a:solidFill>
              </a:rPr>
              <a:t>Reconocimiento de proposiciones tautológicas, contradictorias y contingentes en textos variados. </a:t>
            </a:r>
          </a:p>
          <a:p>
            <a:pPr>
              <a:buFont typeface="Wingdings" pitchFamily="2" charset="2"/>
              <a:buChar char="§"/>
            </a:pPr>
            <a:r>
              <a:rPr lang="es-CR" sz="1600" dirty="0" smtClean="0">
                <a:solidFill>
                  <a:schemeClr val="accent4">
                    <a:lumMod val="50000"/>
                  </a:schemeClr>
                </a:solidFill>
              </a:rPr>
              <a:t>Formulación de proposiciones tautológicas, contradictorias y contingentes.</a:t>
            </a:r>
          </a:p>
          <a:p>
            <a:pPr>
              <a:buFont typeface="Wingdings" pitchFamily="2" charset="2"/>
              <a:buChar char="§"/>
            </a:pPr>
            <a:r>
              <a:rPr lang="es-CR" sz="1600" dirty="0" smtClean="0">
                <a:solidFill>
                  <a:schemeClr val="accent4">
                    <a:lumMod val="50000"/>
                  </a:schemeClr>
                </a:solidFill>
              </a:rPr>
              <a:t>Formulación de definiciones correctas.</a:t>
            </a:r>
          </a:p>
          <a:p>
            <a:endParaRPr lang="es-CR" sz="1600" dirty="0" smtClean="0">
              <a:solidFill>
                <a:schemeClr val="accent4">
                  <a:lumMod val="50000"/>
                </a:schemeClr>
              </a:solidFill>
            </a:endParaRPr>
          </a:p>
          <a:p>
            <a:endParaRPr lang="es-CR" sz="1600" dirty="0" smtClean="0">
              <a:solidFill>
                <a:schemeClr val="accent4">
                  <a:lumMod val="50000"/>
                </a:schemeClr>
              </a:solidFill>
            </a:endParaRPr>
          </a:p>
          <a:p>
            <a:endParaRPr lang="es-CR" sz="1600" dirty="0" smtClean="0">
              <a:solidFill>
                <a:schemeClr val="accent4">
                  <a:lumMod val="50000"/>
                </a:schemeClr>
              </a:solidFill>
            </a:endParaRPr>
          </a:p>
          <a:p>
            <a:endParaRPr lang="es-CR" sz="1600" dirty="0" smtClean="0">
              <a:solidFill>
                <a:schemeClr val="accent4">
                  <a:lumMod val="50000"/>
                </a:schemeClr>
              </a:solidFill>
            </a:endParaRPr>
          </a:p>
          <a:p>
            <a:endParaRPr lang="es-CR" sz="1600" dirty="0" smtClean="0">
              <a:solidFill>
                <a:schemeClr val="accent4">
                  <a:lumMod val="50000"/>
                </a:schemeClr>
              </a:solidFill>
            </a:endParaRPr>
          </a:p>
          <a:p>
            <a:endParaRPr lang="es-CR" dirty="0" smtClean="0">
              <a:latin typeface="Century Gothic" pitchFamily="34" charset="0"/>
            </a:endParaRPr>
          </a:p>
        </p:txBody>
      </p:sp>
      <p:sp>
        <p:nvSpPr>
          <p:cNvPr id="6" name="5 Rectángulo"/>
          <p:cNvSpPr/>
          <p:nvPr/>
        </p:nvSpPr>
        <p:spPr>
          <a:xfrm>
            <a:off x="395536" y="1196752"/>
            <a:ext cx="2088232"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Objetivo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7" name="6 Rectángulo"/>
          <p:cNvSpPr/>
          <p:nvPr/>
        </p:nvSpPr>
        <p:spPr>
          <a:xfrm>
            <a:off x="3257337" y="1124744"/>
            <a:ext cx="2466791"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Contenido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8" name="7 Rectángulo"/>
          <p:cNvSpPr/>
          <p:nvPr/>
        </p:nvSpPr>
        <p:spPr>
          <a:xfrm>
            <a:off x="5724128" y="1141294"/>
            <a:ext cx="3394968" cy="415498"/>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1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Aprendizajes por evaluar</a:t>
            </a:r>
            <a:endParaRPr lang="es-ES" sz="21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pic>
        <p:nvPicPr>
          <p:cNvPr id="9" name="Picture 2" descr="D:\Respaldo\Administrador\Mis documentos-respaldo\Eve\Asesoría\MATERIAL DE LA ASESORÍA\CD. MATERIAL DE APOYO\MAFALDA\Mafalda leyendo.jpg"/>
          <p:cNvPicPr>
            <a:picLocks noChangeAspect="1" noChangeArrowheads="1"/>
          </p:cNvPicPr>
          <p:nvPr/>
        </p:nvPicPr>
        <p:blipFill>
          <a:blip r:embed="rId2" cstate="print"/>
          <a:srcRect/>
          <a:stretch>
            <a:fillRect/>
          </a:stretch>
        </p:blipFill>
        <p:spPr bwMode="auto">
          <a:xfrm>
            <a:off x="7740352" y="5085184"/>
            <a:ext cx="1008112" cy="1196507"/>
          </a:xfrm>
          <a:prstGeom prst="rect">
            <a:avLst/>
          </a:prstGeom>
          <a:noFill/>
          <a:ln w="57150">
            <a:solidFill>
              <a:srgbClr val="669900"/>
            </a:solidFill>
          </a:ln>
        </p:spPr>
      </p:pic>
      <p:sp>
        <p:nvSpPr>
          <p:cNvPr id="10" name="9 Rectángulo"/>
          <p:cNvSpPr/>
          <p:nvPr/>
        </p:nvSpPr>
        <p:spPr>
          <a:xfrm>
            <a:off x="323528" y="404664"/>
            <a:ext cx="7416824" cy="58477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contourClr>
                <a:schemeClr val="accent4">
                  <a:alpha val="95000"/>
                </a:schemeClr>
              </a:contourClr>
            </a:sp3d>
          </a:bodyPr>
          <a:lstStyle/>
          <a:p>
            <a:r>
              <a:rPr lang="es-ES" sz="3200" b="1" cap="none" spc="0" dirty="0" smtClean="0">
                <a:ln>
                  <a:solidFill>
                    <a:srgbClr val="669900"/>
                  </a:solidFill>
                  <a:prstDash val="solid"/>
                </a:ln>
                <a:solidFill>
                  <a:srgbClr val="FF3300"/>
                </a:solidFill>
                <a:effectLst>
                  <a:innerShdw blurRad="63500" dist="50800" dir="13500000">
                    <a:prstClr val="black">
                      <a:alpha val="50000"/>
                    </a:prstClr>
                  </a:innerShdw>
                </a:effectLst>
              </a:rPr>
              <a:t>Octavo Año: (2009:43,44)</a:t>
            </a:r>
            <a:endParaRPr lang="es-ES" sz="3200" b="1" cap="none" spc="0" dirty="0">
              <a:ln>
                <a:solidFill>
                  <a:srgbClr val="669900"/>
                </a:solidFill>
                <a:prstDash val="solid"/>
              </a:ln>
              <a:solidFill>
                <a:srgbClr val="FF3300"/>
              </a:solidFill>
              <a:effectLst>
                <a:innerShdw blurRad="63500" dist="50800" dir="13500000">
                  <a:prstClr val="black">
                    <a:alpha val="50000"/>
                  </a:prstClr>
                </a:innerShdw>
              </a:effectLst>
            </a:endParaRPr>
          </a:p>
        </p:txBody>
      </p:sp>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39552" y="764704"/>
            <a:ext cx="2736304" cy="646331"/>
          </a:xfrm>
          <a:prstGeom prst="rect">
            <a:avLst/>
          </a:prstGeom>
          <a:noFill/>
        </p:spPr>
        <p:txBody>
          <a:bodyPr wrap="square" rtlCol="0">
            <a:spAutoFit/>
          </a:bodyPr>
          <a:lstStyle/>
          <a:p>
            <a:pPr lvl="0"/>
            <a:endParaRPr lang="es-CR" dirty="0" smtClean="0"/>
          </a:p>
          <a:p>
            <a:endParaRPr lang="es-CR" dirty="0"/>
          </a:p>
        </p:txBody>
      </p:sp>
      <p:sp>
        <p:nvSpPr>
          <p:cNvPr id="9" name="8 CuadroTexto"/>
          <p:cNvSpPr txBox="1"/>
          <p:nvPr/>
        </p:nvSpPr>
        <p:spPr>
          <a:xfrm>
            <a:off x="395536" y="1556792"/>
            <a:ext cx="2736304" cy="3816429"/>
          </a:xfrm>
          <a:prstGeom prst="rect">
            <a:avLst/>
          </a:prstGeom>
          <a:solidFill>
            <a:srgbClr val="99CC00"/>
          </a:solidFill>
          <a:ln w="57150">
            <a:solidFill>
              <a:srgbClr val="FF3300"/>
            </a:solidFill>
          </a:ln>
        </p:spPr>
        <p:txBody>
          <a:bodyPr wrap="square" rtlCol="0">
            <a:spAutoFit/>
          </a:bodyPr>
          <a:lstStyle/>
          <a:p>
            <a:pPr marL="342900" indent="-342900" algn="just">
              <a:buAutoNum type="arabicPeriod"/>
            </a:pPr>
            <a:r>
              <a:rPr lang="es-CR" sz="2200" dirty="0" smtClean="0">
                <a:solidFill>
                  <a:schemeClr val="accent4">
                    <a:lumMod val="50000"/>
                  </a:schemeClr>
                </a:solidFill>
              </a:rPr>
              <a:t>Analizar falacias en la expresión oral y escrita.</a:t>
            </a:r>
          </a:p>
          <a:p>
            <a:pPr marL="342900" indent="-342900" algn="just">
              <a:buAutoNum type="arabicPeriod"/>
            </a:pPr>
            <a:r>
              <a:rPr lang="es-CR" sz="2200" dirty="0" smtClean="0">
                <a:solidFill>
                  <a:schemeClr val="accent4">
                    <a:lumMod val="50000"/>
                  </a:schemeClr>
                </a:solidFill>
              </a:rPr>
              <a:t>Aplicar habilidades para emitir juicios críticos a partir del reconocimiento de los tipos de falacias.</a:t>
            </a:r>
            <a:endParaRPr lang="es-CR" sz="2200" dirty="0"/>
          </a:p>
        </p:txBody>
      </p:sp>
      <p:sp>
        <p:nvSpPr>
          <p:cNvPr id="10" name="9 CuadroTexto"/>
          <p:cNvSpPr txBox="1"/>
          <p:nvPr/>
        </p:nvSpPr>
        <p:spPr>
          <a:xfrm>
            <a:off x="3491880" y="1556792"/>
            <a:ext cx="1944216" cy="2462213"/>
          </a:xfrm>
          <a:prstGeom prst="rect">
            <a:avLst/>
          </a:prstGeom>
          <a:solidFill>
            <a:srgbClr val="99CC00"/>
          </a:solidFill>
          <a:ln w="57150">
            <a:solidFill>
              <a:srgbClr val="FF3300"/>
            </a:solidFill>
          </a:ln>
        </p:spPr>
        <p:txBody>
          <a:bodyPr wrap="square" rtlCol="0">
            <a:spAutoFit/>
          </a:bodyPr>
          <a:lstStyle/>
          <a:p>
            <a:r>
              <a:rPr lang="es-CR" sz="2200" dirty="0" smtClean="0"/>
              <a:t>Falacias informales, noción y tipos.</a:t>
            </a:r>
          </a:p>
          <a:p>
            <a:r>
              <a:rPr lang="es-CR" sz="2200" dirty="0" smtClean="0"/>
              <a:t>Falacias de ambigüedad y de atingencia</a:t>
            </a:r>
            <a:endParaRPr lang="es-CR" sz="2200" dirty="0"/>
          </a:p>
        </p:txBody>
      </p:sp>
      <p:sp>
        <p:nvSpPr>
          <p:cNvPr id="11" name="10 CuadroTexto"/>
          <p:cNvSpPr txBox="1"/>
          <p:nvPr/>
        </p:nvSpPr>
        <p:spPr>
          <a:xfrm>
            <a:off x="5796136" y="1535301"/>
            <a:ext cx="2880320" cy="3477875"/>
          </a:xfrm>
          <a:prstGeom prst="rect">
            <a:avLst/>
          </a:prstGeom>
          <a:solidFill>
            <a:srgbClr val="99CC00"/>
          </a:solidFill>
          <a:ln w="57150">
            <a:solidFill>
              <a:srgbClr val="FF3300"/>
            </a:solidFill>
          </a:ln>
        </p:spPr>
        <p:txBody>
          <a:bodyPr wrap="square" rtlCol="0">
            <a:spAutoFit/>
          </a:bodyPr>
          <a:lstStyle/>
          <a:p>
            <a:r>
              <a:rPr lang="es-CR" sz="2200" dirty="0" smtClean="0">
                <a:solidFill>
                  <a:schemeClr val="accent4">
                    <a:lumMod val="50000"/>
                  </a:schemeClr>
                </a:solidFill>
                <a:latin typeface="Arial" pitchFamily="34" charset="0"/>
                <a:cs typeface="Arial" pitchFamily="34" charset="0"/>
              </a:rPr>
              <a:t>Análisis de las falacias en textos variados.</a:t>
            </a:r>
          </a:p>
          <a:p>
            <a:r>
              <a:rPr lang="es-CR" sz="2200" dirty="0" smtClean="0">
                <a:solidFill>
                  <a:schemeClr val="accent4">
                    <a:lumMod val="50000"/>
                  </a:schemeClr>
                </a:solidFill>
                <a:latin typeface="Arial" pitchFamily="34" charset="0"/>
                <a:cs typeface="Arial" pitchFamily="34" charset="0"/>
              </a:rPr>
              <a:t>Aplicación de habilidades para emitir juicios críticos a partir del reconocimiento de los tipos de falacias en textos variados</a:t>
            </a:r>
            <a:endParaRPr lang="es-CR" sz="2200" dirty="0">
              <a:latin typeface="Arial" pitchFamily="34" charset="0"/>
              <a:cs typeface="Arial" pitchFamily="34" charset="0"/>
            </a:endParaRPr>
          </a:p>
        </p:txBody>
      </p:sp>
      <p:sp>
        <p:nvSpPr>
          <p:cNvPr id="13" name="12 Rectángulo"/>
          <p:cNvSpPr/>
          <p:nvPr/>
        </p:nvSpPr>
        <p:spPr>
          <a:xfrm>
            <a:off x="683568" y="1053897"/>
            <a:ext cx="2088232"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Objetivo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14" name="13 Rectángulo"/>
          <p:cNvSpPr/>
          <p:nvPr/>
        </p:nvSpPr>
        <p:spPr>
          <a:xfrm>
            <a:off x="3329345" y="1125905"/>
            <a:ext cx="2466791"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2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Contenido</a:t>
            </a:r>
            <a:endParaRPr lang="es-ES" sz="22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sp>
        <p:nvSpPr>
          <p:cNvPr id="15" name="14 Rectángulo"/>
          <p:cNvSpPr/>
          <p:nvPr/>
        </p:nvSpPr>
        <p:spPr>
          <a:xfrm>
            <a:off x="5508104" y="1125905"/>
            <a:ext cx="3563888" cy="430887"/>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es-ES" sz="2100" b="1" dirty="0" smtClean="0">
                <a:ln w="12700">
                  <a:solidFill>
                    <a:srgbClr val="669900"/>
                  </a:solidFill>
                  <a:prstDash val="solid"/>
                </a:ln>
                <a:solidFill>
                  <a:srgbClr val="669900"/>
                </a:solidFill>
                <a:effectLst>
                  <a:outerShdw blurRad="41275" dist="20320" dir="1800000" algn="tl" rotWithShape="0">
                    <a:srgbClr val="000000">
                      <a:alpha val="40000"/>
                    </a:srgbClr>
                  </a:outerShdw>
                </a:effectLst>
              </a:rPr>
              <a:t>Aprendizajes por evaluar</a:t>
            </a:r>
            <a:endParaRPr lang="es-ES" sz="2100" b="1" dirty="0">
              <a:ln w="12700">
                <a:solidFill>
                  <a:srgbClr val="669900"/>
                </a:solidFill>
                <a:prstDash val="solid"/>
              </a:ln>
              <a:solidFill>
                <a:srgbClr val="669900"/>
              </a:solidFill>
              <a:effectLst>
                <a:outerShdw blurRad="41275" dist="20320" dir="1800000" algn="tl" rotWithShape="0">
                  <a:srgbClr val="000000">
                    <a:alpha val="40000"/>
                  </a:srgbClr>
                </a:outerShdw>
              </a:effectLst>
            </a:endParaRPr>
          </a:p>
        </p:txBody>
      </p:sp>
      <p:pic>
        <p:nvPicPr>
          <p:cNvPr id="16" name="Picture 2"/>
          <p:cNvPicPr>
            <a:picLocks noChangeAspect="1" noChangeArrowheads="1"/>
          </p:cNvPicPr>
          <p:nvPr/>
        </p:nvPicPr>
        <p:blipFill>
          <a:blip r:embed="rId2" cstate="print"/>
          <a:srcRect/>
          <a:stretch>
            <a:fillRect/>
          </a:stretch>
        </p:blipFill>
        <p:spPr bwMode="auto">
          <a:xfrm>
            <a:off x="3371867" y="4221088"/>
            <a:ext cx="2208245" cy="1584176"/>
          </a:xfrm>
          <a:prstGeom prst="rect">
            <a:avLst/>
          </a:prstGeom>
          <a:noFill/>
          <a:ln w="57150">
            <a:solidFill>
              <a:srgbClr val="669900"/>
            </a:solidFill>
            <a:miter lim="800000"/>
            <a:headEnd/>
            <a:tailEnd/>
          </a:ln>
        </p:spPr>
      </p:pic>
      <p:sp>
        <p:nvSpPr>
          <p:cNvPr id="17" name="16 Rectángulo"/>
          <p:cNvSpPr/>
          <p:nvPr/>
        </p:nvSpPr>
        <p:spPr>
          <a:xfrm>
            <a:off x="251520" y="260648"/>
            <a:ext cx="7416824" cy="584775"/>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contourClr>
                <a:schemeClr val="accent4">
                  <a:alpha val="95000"/>
                </a:schemeClr>
              </a:contourClr>
            </a:sp3d>
          </a:bodyPr>
          <a:lstStyle/>
          <a:p>
            <a:r>
              <a:rPr lang="es-ES" sz="3200" b="1" cap="none" spc="0" dirty="0" smtClean="0">
                <a:ln>
                  <a:solidFill>
                    <a:srgbClr val="669900"/>
                  </a:solidFill>
                  <a:prstDash val="solid"/>
                </a:ln>
                <a:solidFill>
                  <a:srgbClr val="FF3300"/>
                </a:solidFill>
                <a:effectLst>
                  <a:innerShdw blurRad="63500" dist="50800" dir="13500000">
                    <a:prstClr val="black">
                      <a:alpha val="50000"/>
                    </a:prstClr>
                  </a:innerShdw>
                </a:effectLst>
              </a:rPr>
              <a:t>Noveno Año: (2009:60)</a:t>
            </a:r>
            <a:endParaRPr lang="es-ES" sz="3200" b="1" cap="none" spc="0" dirty="0">
              <a:ln>
                <a:solidFill>
                  <a:srgbClr val="669900"/>
                </a:solidFill>
                <a:prstDash val="solid"/>
              </a:ln>
              <a:solidFill>
                <a:srgbClr val="FF3300"/>
              </a:solidFill>
              <a:effectLst>
                <a:innerShdw blurRad="63500" dist="50800" dir="13500000">
                  <a:prstClr val="black">
                    <a:alpha val="50000"/>
                  </a:prstClr>
                </a:innerShdw>
              </a:effectLst>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7">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Tema7</Template>
  <TotalTime>618</TotalTime>
  <Words>1659</Words>
  <Application>Microsoft Office PowerPoint</Application>
  <PresentationFormat>Presentación en pantalla (4:3)</PresentationFormat>
  <Paragraphs>178</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Tema7</vt:lpstr>
      <vt:lpstr>REPÚBLICA DE COSTA RICA MINISTERIO DE EDUCACIÓN PÚBLICA DESPACHO VICEMINISTRA ACADÉMICA DIRECCIÓN DE DESARROLLO CURRICULAR DIRECCIÓN DE RECURSOS TECNOLÓGICOS EN EDUCACIÓN INSTITUTO DE DESARROLLO PROFESIONAL ULADISLAO GÁMEZ SOLANO </vt:lpstr>
      <vt:lpstr>INDICE TEMÁTICO: Proyecto “Lógica en la enseñanza del Español”</vt:lpstr>
      <vt:lpstr>EL EQUIPO NACIONAL DE LÓGICA</vt:lpstr>
      <vt:lpstr>LÓGICA EN LA ENSEÑANZA DEL ESPAÑOL</vt:lpstr>
      <vt:lpstr>Objetivo general del proyecto: </vt:lpstr>
      <vt:lpstr>Objetivos específicos del proyecto de Lógica en la enseñanza del Español</vt:lpstr>
      <vt:lpstr>Programas de Estudio de Lógica en Español</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¡MUCHAS GRACIAS  POR SU ATENCIÓN!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REPÚBLICA DE COSTA RICA MINISTERIO DE EDUCACIÓN PÚBLICA DESPACHO VICEMINISTRA ACADÉMICA DIRECCIÓN DE DESARROLLO CURRICULAR DIRECCIÓN DE RECURSOS TECNOLÓGICOS EN EDUCACIÓN INSTITUTO DE DESARROLLO PROFESIONAL ULADISLAO GÁMEZ SOLANO</dc:title>
  <dc:creator>Norma</dc:creator>
  <cp:lastModifiedBy>nabdallah</cp:lastModifiedBy>
  <cp:revision>95</cp:revision>
  <dcterms:created xsi:type="dcterms:W3CDTF">2012-05-25T19:34:58Z</dcterms:created>
  <dcterms:modified xsi:type="dcterms:W3CDTF">2012-08-20T17:13:29Z</dcterms:modified>
</cp:coreProperties>
</file>